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325" r:id="rId5"/>
    <p:sldId id="296" r:id="rId6"/>
    <p:sldId id="327" r:id="rId7"/>
    <p:sldId id="326" r:id="rId8"/>
    <p:sldId id="351" r:id="rId9"/>
    <p:sldId id="352" r:id="rId10"/>
    <p:sldId id="353" r:id="rId11"/>
    <p:sldId id="356" r:id="rId12"/>
    <p:sldId id="357" r:id="rId13"/>
    <p:sldId id="343" r:id="rId14"/>
    <p:sldId id="344" r:id="rId15"/>
    <p:sldId id="345" r:id="rId16"/>
    <p:sldId id="346" r:id="rId17"/>
    <p:sldId id="347" r:id="rId18"/>
    <p:sldId id="349" r:id="rId19"/>
    <p:sldId id="350" r:id="rId20"/>
    <p:sldId id="358" r:id="rId21"/>
    <p:sldId id="359" r:id="rId22"/>
    <p:sldId id="360" r:id="rId23"/>
    <p:sldId id="361" r:id="rId24"/>
    <p:sldId id="363" r:id="rId25"/>
    <p:sldId id="367" r:id="rId26"/>
    <p:sldId id="365" r:id="rId27"/>
    <p:sldId id="366" r:id="rId28"/>
    <p:sldId id="368" r:id="rId29"/>
    <p:sldId id="369" r:id="rId30"/>
    <p:sldId id="370" r:id="rId31"/>
    <p:sldId id="372" r:id="rId32"/>
    <p:sldId id="374" r:id="rId33"/>
    <p:sldId id="373" r:id="rId34"/>
    <p:sldId id="342" r:id="rId35"/>
    <p:sldId id="340" r:id="rId36"/>
    <p:sldId id="34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E12226"/>
    <a:srgbClr val="446992"/>
    <a:srgbClr val="AEC2D8"/>
    <a:srgbClr val="98432A"/>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34"/>
  </p:normalViewPr>
  <p:slideViewPr>
    <p:cSldViewPr snapToGrid="0" showGuides="1">
      <p:cViewPr varScale="1">
        <p:scale>
          <a:sx n="85" d="100"/>
          <a:sy n="85" d="100"/>
        </p:scale>
        <p:origin x="547" y="53"/>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0" y="8685212"/>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1/25/2025</a:t>
            </a:fld>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0" y="8693717"/>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
        <p:nvSpPr>
          <p:cNvPr id="4" name="Title 3">
            <a:extLst>
              <a:ext uri="{FF2B5EF4-FFF2-40B4-BE49-F238E27FC236}">
                <a16:creationId xmlns:a16="http://schemas.microsoft.com/office/drawing/2014/main" id="{BE4926C8-CFE9-8ED2-A554-8945EF29C55E}"/>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F1F8EBE1-03C0-5228-58BF-76CF07C0BB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877680F0-DA95-496F-9C0C-F7589F9033EE}" type="datetime4">
              <a:rPr lang="en-US" smtClean="0"/>
              <a:pPr/>
              <a:t>January 25, 2025</a:t>
            </a:fld>
            <a:endParaRPr lang="en-US"/>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Slide Number Placeholder 1">
            <a:extLst>
              <a:ext uri="{FF2B5EF4-FFF2-40B4-BE49-F238E27FC236}">
                <a16:creationId xmlns:a16="http://schemas.microsoft.com/office/drawing/2014/main" id="{97CFE742-F9BA-D5ED-80D8-42E23217303D}"/>
              </a:ext>
            </a:extLst>
          </p:cNvPr>
          <p:cNvSpPr>
            <a:spLocks noGrp="1"/>
          </p:cNvSpPr>
          <p:nvPr>
            <p:ph type="sldNum" sz="quarter" idx="48"/>
          </p:nvPr>
        </p:nvSpPr>
        <p:spPr/>
        <p:txBody>
          <a:bodyPr/>
          <a:lstStyle/>
          <a:p>
            <a:fld id="{47FEACEE-25B4-4A2D-B147-27296E36371D}" type="slidenum">
              <a:rPr lang="en-US" altLang="zh-CN" smtClean="0"/>
              <a:pPr/>
              <a:t>‹#›</a:t>
            </a:fld>
            <a:endParaRPr lang="en-US" altLang="zh-CN" dirty="0"/>
          </a:p>
        </p:txBody>
      </p:sp>
      <p:sp>
        <p:nvSpPr>
          <p:cNvPr id="4" name="Date Placeholder 1">
            <a:extLst>
              <a:ext uri="{FF2B5EF4-FFF2-40B4-BE49-F238E27FC236}">
                <a16:creationId xmlns:a16="http://schemas.microsoft.com/office/drawing/2014/main" id="{5F39DDAA-D758-0407-4B5D-26D49ECA5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59E79E-ED2D-402E-9BA0-216490FA3932}" type="datetime4">
              <a:rPr lang="en-US" smtClean="0"/>
              <a:t>January 25, 2025</a:t>
            </a:fld>
            <a:endParaRPr lang="en-US"/>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dirty="0"/>
              <a:t>Click icon to add picture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
        <p:nvSpPr>
          <p:cNvPr id="2" name="Date Placeholder 1">
            <a:extLst>
              <a:ext uri="{FF2B5EF4-FFF2-40B4-BE49-F238E27FC236}">
                <a16:creationId xmlns:a16="http://schemas.microsoft.com/office/drawing/2014/main" id="{FE9466F0-D5AB-A3C7-AD1B-402D60712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A00B1-D0AD-4F11-83A0-56C5D0BD16F4}" type="datetime4">
              <a:rPr lang="en-US" smtClean="0"/>
              <a:t>January 25, 2025</a:t>
            </a:fld>
            <a:endParaRPr lang="en-US"/>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
        <p:nvSpPr>
          <p:cNvPr id="3" name="Date Placeholder 1">
            <a:extLst>
              <a:ext uri="{FF2B5EF4-FFF2-40B4-BE49-F238E27FC236}">
                <a16:creationId xmlns:a16="http://schemas.microsoft.com/office/drawing/2014/main" id="{0A0638CD-2608-9262-1A74-9ED724EA42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34374-7C32-4663-B0FB-FB16A00E21C6}" type="datetime4">
              <a:rPr lang="en-US" smtClean="0"/>
              <a:t>January 25, 2025</a:t>
            </a:fld>
            <a:endParaRPr lang="en-US"/>
          </a:p>
        </p:txBody>
      </p:sp>
    </p:spTree>
    <p:extLst>
      <p:ext uri="{BB962C8B-B14F-4D97-AF65-F5344CB8AC3E}">
        <p14:creationId xmlns:p14="http://schemas.microsoft.com/office/powerpoint/2010/main" val="267682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9122-BBE9-B554-E003-1E10FFEDE9A7}"/>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A4420A0-38BA-267C-0981-B57EECAF25C1}"/>
              </a:ext>
            </a:extLst>
          </p:cNvPr>
          <p:cNvSpPr>
            <a:spLocks noGrp="1"/>
          </p:cNvSpPr>
          <p:nvPr>
            <p:ph type="sldNum" sz="quarter" idx="10"/>
          </p:nvPr>
        </p:nvSpPr>
        <p:spPr/>
        <p:txBody>
          <a:bodyPr/>
          <a:lstStyle/>
          <a:p>
            <a:fld id="{47FEACEE-25B4-4A2D-B147-27296E36371D}" type="slidenum">
              <a:rPr lang="en-US" altLang="zh-CN" smtClean="0"/>
              <a:pPr/>
              <a:t>‹#›</a:t>
            </a:fld>
            <a:endParaRPr lang="en-US" altLang="zh-CN" dirty="0"/>
          </a:p>
        </p:txBody>
      </p:sp>
      <p:sp>
        <p:nvSpPr>
          <p:cNvPr id="4" name="Date Placeholder 3">
            <a:extLst>
              <a:ext uri="{FF2B5EF4-FFF2-40B4-BE49-F238E27FC236}">
                <a16:creationId xmlns:a16="http://schemas.microsoft.com/office/drawing/2014/main" id="{F3B0050D-448F-831F-92E1-20FD123AF0CC}"/>
              </a:ext>
            </a:extLst>
          </p:cNvPr>
          <p:cNvSpPr>
            <a:spLocks noGrp="1"/>
          </p:cNvSpPr>
          <p:nvPr>
            <p:ph type="dt" sz="half" idx="11"/>
          </p:nvPr>
        </p:nvSpPr>
        <p:spPr/>
        <p:txBody>
          <a:bodyPr/>
          <a:lstStyle/>
          <a:p>
            <a:fld id="{DE12942B-F740-44A6-B282-4484F76C7B1A}" type="datetime4">
              <a:rPr lang="en-US" smtClean="0"/>
              <a:t>January 25, 2025</a:t>
            </a:fld>
            <a:endParaRPr lang="en-US"/>
          </a:p>
        </p:txBody>
      </p:sp>
    </p:spTree>
    <p:extLst>
      <p:ext uri="{BB962C8B-B14F-4D97-AF65-F5344CB8AC3E}">
        <p14:creationId xmlns:p14="http://schemas.microsoft.com/office/powerpoint/2010/main" val="34503966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2" name="Date Placeholder 1">
            <a:extLst>
              <a:ext uri="{FF2B5EF4-FFF2-40B4-BE49-F238E27FC236}">
                <a16:creationId xmlns:a16="http://schemas.microsoft.com/office/drawing/2014/main" id="{6D7D29A9-0567-7E48-CF6E-8A99B5834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F63A7922-77D7-4FA7-849B-BC2234F8EE49}" type="datetime4">
              <a:rPr lang="en-US" smtClean="0"/>
              <a:pPr/>
              <a:t>January 25, 2025</a:t>
            </a:fld>
            <a:endParaRPr lang="en-US"/>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52" r:id="rId1"/>
    <p:sldLayoutId id="2147483667" r:id="rId2"/>
    <p:sldLayoutId id="2147483651" r:id="rId3"/>
    <p:sldLayoutId id="2147483654" r:id="rId4"/>
    <p:sldLayoutId id="2147483655" r:id="rId5"/>
  </p:sldLayoutIdLst>
  <p:hf hdr="0" ftr="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9" name="Picture 8">
            <a:extLst>
              <a:ext uri="{FF2B5EF4-FFF2-40B4-BE49-F238E27FC236}">
                <a16:creationId xmlns:a16="http://schemas.microsoft.com/office/drawing/2014/main" id="{57F6CCA4-9923-F3D2-1B7E-ED0263F86D32}"/>
              </a:ext>
            </a:extLst>
          </p:cNvPr>
          <p:cNvPicPr>
            <a:picLocks noChangeAspect="1"/>
          </p:cNvPicPr>
          <p:nvPr/>
        </p:nvPicPr>
        <p:blipFill>
          <a:blip r:embed="rId2"/>
          <a:stretch>
            <a:fillRect/>
          </a:stretch>
        </p:blipFill>
        <p:spPr>
          <a:xfrm>
            <a:off x="5219047" y="286921"/>
            <a:ext cx="1375720" cy="1321706"/>
          </a:xfrm>
          <a:prstGeom prst="rect">
            <a:avLst/>
          </a:prstGeom>
        </p:spPr>
      </p:pic>
      <p:sp>
        <p:nvSpPr>
          <p:cNvPr id="10" name="TextBox 9">
            <a:extLst>
              <a:ext uri="{FF2B5EF4-FFF2-40B4-BE49-F238E27FC236}">
                <a16:creationId xmlns:a16="http://schemas.microsoft.com/office/drawing/2014/main" id="{3B68F15A-10E7-9BBD-AD9C-DD1A181DBB75}"/>
              </a:ext>
            </a:extLst>
          </p:cNvPr>
          <p:cNvSpPr txBox="1"/>
          <p:nvPr/>
        </p:nvSpPr>
        <p:spPr>
          <a:xfrm>
            <a:off x="475319" y="2935451"/>
            <a:ext cx="10989903" cy="707886"/>
          </a:xfrm>
          <a:prstGeom prst="rect">
            <a:avLst/>
          </a:prstGeom>
        </p:spPr>
        <p:txBody>
          <a:bodyPr wrap="square" rtlCol="0">
            <a:spAutoFit/>
          </a:bodyPr>
          <a:lstStyle/>
          <a:p>
            <a:pPr marL="0" indent="0" algn="ctr">
              <a:lnSpc>
                <a:spcPct val="100000"/>
              </a:lnSpc>
              <a:spcBef>
                <a:spcPts val="0"/>
              </a:spcBef>
              <a:buFontTx/>
              <a:buNone/>
            </a:pPr>
            <a:r>
              <a:rPr lang="en-US" sz="4000" b="1" dirty="0">
                <a:latin typeface="Times New Roman" panose="02020603050405020304" pitchFamily="18" charset="0"/>
                <a:ea typeface="微软雅黑"/>
                <a:cs typeface="Times New Roman" panose="02020603050405020304" pitchFamily="18" charset="0"/>
              </a:rPr>
              <a:t>Cafeteria Graphics Design</a:t>
            </a:r>
          </a:p>
        </p:txBody>
      </p:sp>
      <p:sp>
        <p:nvSpPr>
          <p:cNvPr id="11" name="TextBox 10">
            <a:extLst>
              <a:ext uri="{FF2B5EF4-FFF2-40B4-BE49-F238E27FC236}">
                <a16:creationId xmlns:a16="http://schemas.microsoft.com/office/drawing/2014/main" id="{AC53C4F9-D872-201D-361A-E41A4229961B}"/>
              </a:ext>
            </a:extLst>
          </p:cNvPr>
          <p:cNvSpPr txBox="1"/>
          <p:nvPr/>
        </p:nvSpPr>
        <p:spPr>
          <a:xfrm>
            <a:off x="4973845" y="1788020"/>
            <a:ext cx="1992853" cy="369332"/>
          </a:xfrm>
          <a:prstGeom prst="rect">
            <a:avLst/>
          </a:prstGeom>
        </p:spPr>
        <p:txBody>
          <a:bodyPr wrap="none" rtlCol="0">
            <a:spAutoFit/>
          </a:bodyPr>
          <a:lstStyle/>
          <a:p>
            <a:pPr marL="0" indent="0" algn="ctr">
              <a:lnSpc>
                <a:spcPct val="100000"/>
              </a:lnSpc>
              <a:spcBef>
                <a:spcPts val="0"/>
              </a:spcBef>
              <a:buFontTx/>
              <a:buNone/>
            </a:pPr>
            <a:r>
              <a:rPr lang="en-US" sz="1800" b="1" dirty="0">
                <a:solidFill>
                  <a:schemeClr val="tx1">
                    <a:lumMod val="85000"/>
                    <a:lumOff val="15000"/>
                  </a:schemeClr>
                </a:solidFill>
                <a:latin typeface="Times New Roman" panose="02020603050405020304" pitchFamily="18" charset="0"/>
                <a:ea typeface="微软雅黑"/>
                <a:cs typeface="Times New Roman" panose="02020603050405020304" pitchFamily="18" charset="0"/>
              </a:rPr>
              <a:t>Course: CSE 4208</a:t>
            </a:r>
          </a:p>
        </p:txBody>
      </p:sp>
      <p:sp>
        <p:nvSpPr>
          <p:cNvPr id="12" name="Text Placeholder 8">
            <a:extLst>
              <a:ext uri="{FF2B5EF4-FFF2-40B4-BE49-F238E27FC236}">
                <a16:creationId xmlns:a16="http://schemas.microsoft.com/office/drawing/2014/main" id="{8A1809F6-B651-684C-ABF5-38F598CBCA41}"/>
              </a:ext>
            </a:extLst>
          </p:cNvPr>
          <p:cNvSpPr txBox="1">
            <a:spLocks/>
          </p:cNvSpPr>
          <p:nvPr/>
        </p:nvSpPr>
        <p:spPr>
          <a:xfrm>
            <a:off x="4038522" y="4203132"/>
            <a:ext cx="3736769" cy="11422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Presented by</a:t>
            </a:r>
          </a:p>
          <a:p>
            <a:pPr marL="0" indent="0" algn="ctr">
              <a:buNone/>
            </a:pPr>
            <a:r>
              <a:rPr lang="en-US" sz="2400" b="1" dirty="0">
                <a:solidFill>
                  <a:schemeClr val="tx1"/>
                </a:solidFill>
                <a:latin typeface="Times New Roman" panose="02020603050405020304" pitchFamily="18" charset="0"/>
                <a:cs typeface="Times New Roman" panose="02020603050405020304" pitchFamily="18" charset="0"/>
              </a:rPr>
              <a:t>Israt Tasnim Esha</a:t>
            </a:r>
          </a:p>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Roll: 1907090</a:t>
            </a:r>
          </a:p>
        </p:txBody>
      </p:sp>
      <p:sp>
        <p:nvSpPr>
          <p:cNvPr id="13" name="Title 6">
            <a:extLst>
              <a:ext uri="{FF2B5EF4-FFF2-40B4-BE49-F238E27FC236}">
                <a16:creationId xmlns:a16="http://schemas.microsoft.com/office/drawing/2014/main" id="{970E5439-3A20-2ABD-FFDC-E2D9E6EE8E8C}"/>
              </a:ext>
            </a:extLst>
          </p:cNvPr>
          <p:cNvSpPr>
            <a:spLocks noGrp="1"/>
          </p:cNvSpPr>
          <p:nvPr>
            <p:ph type="title"/>
          </p:nvPr>
        </p:nvSpPr>
        <p:spPr>
          <a:xfrm>
            <a:off x="3817749" y="6092980"/>
            <a:ext cx="4556501" cy="891863"/>
          </a:xfrm>
        </p:spPr>
        <p:txBody>
          <a:bodyPr/>
          <a:lstStyle/>
          <a:p>
            <a:pPr algn="ctr"/>
            <a:r>
              <a:rPr lang="en-US" sz="1600" b="0" dirty="0">
                <a:solidFill>
                  <a:schemeClr val="tx1"/>
                </a:solidFill>
                <a:latin typeface="Times New Roman" panose="02020603050405020304" pitchFamily="18" charset="0"/>
                <a:cs typeface="Times New Roman" panose="02020603050405020304" pitchFamily="18" charset="0"/>
              </a:rPr>
              <a:t>Khulna University of Engineering &amp; Technology</a:t>
            </a:r>
          </a:p>
        </p:txBody>
      </p:sp>
      <p:sp>
        <p:nvSpPr>
          <p:cNvPr id="14" name="TextBox 13">
            <a:extLst>
              <a:ext uri="{FF2B5EF4-FFF2-40B4-BE49-F238E27FC236}">
                <a16:creationId xmlns:a16="http://schemas.microsoft.com/office/drawing/2014/main" id="{569D898E-4F0B-42D8-B002-25712FD60C19}"/>
              </a:ext>
            </a:extLst>
          </p:cNvPr>
          <p:cNvSpPr txBox="1"/>
          <p:nvPr/>
        </p:nvSpPr>
        <p:spPr>
          <a:xfrm>
            <a:off x="3521318" y="2190355"/>
            <a:ext cx="4852932" cy="369332"/>
          </a:xfrm>
          <a:prstGeom prst="rect">
            <a:avLst/>
          </a:prstGeom>
        </p:spPr>
        <p:txBody>
          <a:bodyPr wrap="none" rtlCol="0">
            <a:spAutoFit/>
          </a:bodyPr>
          <a:lstStyle/>
          <a:p>
            <a:pPr marL="0" indent="0" algn="ctr">
              <a:lnSpc>
                <a:spcPct val="100000"/>
              </a:lnSpc>
              <a:spcBef>
                <a:spcPts val="0"/>
              </a:spcBef>
              <a:buFontTx/>
              <a:buNone/>
            </a:pPr>
            <a:r>
              <a:rPr lang="en-US" sz="1800" b="1" dirty="0">
                <a:solidFill>
                  <a:schemeClr val="tx1">
                    <a:lumMod val="85000"/>
                    <a:lumOff val="15000"/>
                  </a:schemeClr>
                </a:solidFill>
                <a:latin typeface="Times New Roman" panose="02020603050405020304" pitchFamily="18" charset="0"/>
                <a:ea typeface="微软雅黑"/>
                <a:cs typeface="Times New Roman" panose="02020603050405020304" pitchFamily="18" charset="0"/>
              </a:rPr>
              <a:t>    Course Title: Computer Graphic Laboratory</a:t>
            </a:r>
          </a:p>
        </p:txBody>
      </p:sp>
    </p:spTree>
    <p:extLst>
      <p:ext uri="{BB962C8B-B14F-4D97-AF65-F5344CB8AC3E}">
        <p14:creationId xmlns:p14="http://schemas.microsoft.com/office/powerpoint/2010/main" val="205574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6" name="TextBox 15">
            <a:extLst>
              <a:ext uri="{FF2B5EF4-FFF2-40B4-BE49-F238E27FC236}">
                <a16:creationId xmlns:a16="http://schemas.microsoft.com/office/drawing/2014/main" id="{B7F2B079-BA4A-4D1E-A097-B0166670BEC4}"/>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3.1: Morning Scene</a:t>
            </a:r>
          </a:p>
        </p:txBody>
      </p:sp>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(Daylights)</a:t>
            </a:r>
          </a:p>
        </p:txBody>
      </p:sp>
      <p:pic>
        <p:nvPicPr>
          <p:cNvPr id="10" name="Picture 9">
            <a:extLst>
              <a:ext uri="{FF2B5EF4-FFF2-40B4-BE49-F238E27FC236}">
                <a16:creationId xmlns:a16="http://schemas.microsoft.com/office/drawing/2014/main" id="{F5BD4B1C-2A99-4979-928F-37F990BB75B1}"/>
              </a:ext>
            </a:extLst>
          </p:cNvPr>
          <p:cNvPicPr>
            <a:picLocks noChangeAspect="1"/>
          </p:cNvPicPr>
          <p:nvPr/>
        </p:nvPicPr>
        <p:blipFill>
          <a:blip r:embed="rId3"/>
          <a:stretch>
            <a:fillRect/>
          </a:stretch>
        </p:blipFill>
        <p:spPr>
          <a:xfrm>
            <a:off x="726583" y="2585300"/>
            <a:ext cx="5307447" cy="2507362"/>
          </a:xfrm>
          <a:prstGeom prst="rect">
            <a:avLst/>
          </a:prstGeom>
        </p:spPr>
      </p:pic>
      <p:pic>
        <p:nvPicPr>
          <p:cNvPr id="12" name="Picture 11">
            <a:extLst>
              <a:ext uri="{FF2B5EF4-FFF2-40B4-BE49-F238E27FC236}">
                <a16:creationId xmlns:a16="http://schemas.microsoft.com/office/drawing/2014/main" id="{D61561A2-410B-4F10-91BA-2CAB0DC51AED}"/>
              </a:ext>
            </a:extLst>
          </p:cNvPr>
          <p:cNvPicPr>
            <a:picLocks noChangeAspect="1"/>
          </p:cNvPicPr>
          <p:nvPr/>
        </p:nvPicPr>
        <p:blipFill>
          <a:blip r:embed="rId4"/>
          <a:stretch>
            <a:fillRect/>
          </a:stretch>
        </p:blipFill>
        <p:spPr>
          <a:xfrm>
            <a:off x="6188918" y="2548174"/>
            <a:ext cx="5307447" cy="2522438"/>
          </a:xfrm>
          <a:prstGeom prst="rect">
            <a:avLst/>
          </a:prstGeom>
        </p:spPr>
      </p:pic>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B+1 for morning scene, B+2 for noon scene.</a:t>
            </a:r>
          </a:p>
        </p:txBody>
      </p:sp>
      <p:sp>
        <p:nvSpPr>
          <p:cNvPr id="18" name="TextBox 17">
            <a:extLst>
              <a:ext uri="{FF2B5EF4-FFF2-40B4-BE49-F238E27FC236}">
                <a16:creationId xmlns:a16="http://schemas.microsoft.com/office/drawing/2014/main" id="{E68B19F2-F651-4B76-BADF-EF030A418689}"/>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3.2: Noon Scene</a:t>
            </a:r>
          </a:p>
        </p:txBody>
      </p:sp>
    </p:spTree>
    <p:extLst>
      <p:ext uri="{BB962C8B-B14F-4D97-AF65-F5344CB8AC3E}">
        <p14:creationId xmlns:p14="http://schemas.microsoft.com/office/powerpoint/2010/main" val="105061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(Daylights)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B+3 for afternoon scene, B+4 for evening scene.</a:t>
            </a:r>
          </a:p>
        </p:txBody>
      </p:sp>
      <p:pic>
        <p:nvPicPr>
          <p:cNvPr id="4" name="Picture 3">
            <a:extLst>
              <a:ext uri="{FF2B5EF4-FFF2-40B4-BE49-F238E27FC236}">
                <a16:creationId xmlns:a16="http://schemas.microsoft.com/office/drawing/2014/main" id="{C7278298-2DFD-450A-8F33-BDE28F3D6920}"/>
              </a:ext>
            </a:extLst>
          </p:cNvPr>
          <p:cNvPicPr>
            <a:picLocks noChangeAspect="1"/>
          </p:cNvPicPr>
          <p:nvPr/>
        </p:nvPicPr>
        <p:blipFill>
          <a:blip r:embed="rId3"/>
          <a:stretch>
            <a:fillRect/>
          </a:stretch>
        </p:blipFill>
        <p:spPr>
          <a:xfrm>
            <a:off x="724930" y="2585300"/>
            <a:ext cx="5254574" cy="2485312"/>
          </a:xfrm>
          <a:prstGeom prst="rect">
            <a:avLst/>
          </a:prstGeom>
        </p:spPr>
      </p:pic>
      <p:pic>
        <p:nvPicPr>
          <p:cNvPr id="8" name="Picture 7">
            <a:extLst>
              <a:ext uri="{FF2B5EF4-FFF2-40B4-BE49-F238E27FC236}">
                <a16:creationId xmlns:a16="http://schemas.microsoft.com/office/drawing/2014/main" id="{E7923FE6-9ACD-4EFE-8342-D6AE5B75B9A1}"/>
              </a:ext>
            </a:extLst>
          </p:cNvPr>
          <p:cNvPicPr>
            <a:picLocks noChangeAspect="1"/>
          </p:cNvPicPr>
          <p:nvPr/>
        </p:nvPicPr>
        <p:blipFill>
          <a:blip r:embed="rId4"/>
          <a:stretch>
            <a:fillRect/>
          </a:stretch>
        </p:blipFill>
        <p:spPr>
          <a:xfrm>
            <a:off x="6188918" y="2585298"/>
            <a:ext cx="5260776" cy="2485313"/>
          </a:xfrm>
          <a:prstGeom prst="rect">
            <a:avLst/>
          </a:prstGeom>
        </p:spPr>
      </p:pic>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3.3: Afternoon Scene</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3.4: Evening Scene</a:t>
            </a:r>
          </a:p>
        </p:txBody>
      </p:sp>
    </p:spTree>
    <p:extLst>
      <p:ext uri="{BB962C8B-B14F-4D97-AF65-F5344CB8AC3E}">
        <p14:creationId xmlns:p14="http://schemas.microsoft.com/office/powerpoint/2010/main" val="221793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6" name="TextBox 15">
            <a:extLst>
              <a:ext uri="{FF2B5EF4-FFF2-40B4-BE49-F238E27FC236}">
                <a16:creationId xmlns:a16="http://schemas.microsoft.com/office/drawing/2014/main" id="{B7F2B079-BA4A-4D1E-A097-B0166670BEC4}"/>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3.5: Night Scene</a:t>
            </a:r>
          </a:p>
        </p:txBody>
      </p:sp>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(Daylights)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B+5 for night scene.</a:t>
            </a:r>
          </a:p>
        </p:txBody>
      </p:sp>
      <p:pic>
        <p:nvPicPr>
          <p:cNvPr id="6" name="Picture 5">
            <a:extLst>
              <a:ext uri="{FF2B5EF4-FFF2-40B4-BE49-F238E27FC236}">
                <a16:creationId xmlns:a16="http://schemas.microsoft.com/office/drawing/2014/main" id="{8E56ED4C-5788-48BA-A868-AC77D459F62D}"/>
              </a:ext>
            </a:extLst>
          </p:cNvPr>
          <p:cNvPicPr>
            <a:picLocks noChangeAspect="1"/>
          </p:cNvPicPr>
          <p:nvPr/>
        </p:nvPicPr>
        <p:blipFill>
          <a:blip r:embed="rId3"/>
          <a:stretch>
            <a:fillRect/>
          </a:stretch>
        </p:blipFill>
        <p:spPr>
          <a:xfrm>
            <a:off x="3508424" y="2585300"/>
            <a:ext cx="5254574" cy="2488238"/>
          </a:xfrm>
          <a:prstGeom prst="rect">
            <a:avLst/>
          </a:prstGeom>
        </p:spPr>
      </p:pic>
    </p:spTree>
    <p:extLst>
      <p:ext uri="{BB962C8B-B14F-4D97-AF65-F5344CB8AC3E}">
        <p14:creationId xmlns:p14="http://schemas.microsoft.com/office/powerpoint/2010/main" val="1044715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L+1 to turn on all lights, B+2 to turn off all lights.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4.1: All lights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4.2: All lights off</a:t>
            </a:r>
          </a:p>
        </p:txBody>
      </p:sp>
      <p:pic>
        <p:nvPicPr>
          <p:cNvPr id="6" name="Picture 5">
            <a:extLst>
              <a:ext uri="{FF2B5EF4-FFF2-40B4-BE49-F238E27FC236}">
                <a16:creationId xmlns:a16="http://schemas.microsoft.com/office/drawing/2014/main" id="{15E1BE79-7F14-4FA9-B9E5-0B58C8F575DA}"/>
              </a:ext>
            </a:extLst>
          </p:cNvPr>
          <p:cNvPicPr>
            <a:picLocks noChangeAspect="1"/>
          </p:cNvPicPr>
          <p:nvPr/>
        </p:nvPicPr>
        <p:blipFill>
          <a:blip r:embed="rId3"/>
          <a:stretch>
            <a:fillRect/>
          </a:stretch>
        </p:blipFill>
        <p:spPr>
          <a:xfrm>
            <a:off x="695633" y="2585298"/>
            <a:ext cx="5272836" cy="2488238"/>
          </a:xfrm>
          <a:prstGeom prst="rect">
            <a:avLst/>
          </a:prstGeom>
        </p:spPr>
      </p:pic>
      <p:pic>
        <p:nvPicPr>
          <p:cNvPr id="10" name="Picture 9">
            <a:extLst>
              <a:ext uri="{FF2B5EF4-FFF2-40B4-BE49-F238E27FC236}">
                <a16:creationId xmlns:a16="http://schemas.microsoft.com/office/drawing/2014/main" id="{5E9ED7F8-4250-44AC-8A13-45FFCABA5517}"/>
              </a:ext>
            </a:extLst>
          </p:cNvPr>
          <p:cNvPicPr>
            <a:picLocks noChangeAspect="1"/>
          </p:cNvPicPr>
          <p:nvPr/>
        </p:nvPicPr>
        <p:blipFill>
          <a:blip r:embed="rId4"/>
          <a:stretch>
            <a:fillRect/>
          </a:stretch>
        </p:blipFill>
        <p:spPr>
          <a:xfrm>
            <a:off x="6214369" y="2585298"/>
            <a:ext cx="5281997" cy="2488238"/>
          </a:xfrm>
          <a:prstGeom prst="rect">
            <a:avLst/>
          </a:prstGeom>
        </p:spPr>
      </p:pic>
    </p:spTree>
    <p:extLst>
      <p:ext uri="{BB962C8B-B14F-4D97-AF65-F5344CB8AC3E}">
        <p14:creationId xmlns:p14="http://schemas.microsoft.com/office/powerpoint/2010/main" val="3777839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L+3 to turn on only the point lights (Spotlight and Directional light are off), L+4 to turn off only point lights (Spotlight and Directional light are on).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4.3: Only point lights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4.4: Only point lights off</a:t>
            </a:r>
          </a:p>
        </p:txBody>
      </p:sp>
      <p:pic>
        <p:nvPicPr>
          <p:cNvPr id="4" name="Picture 3">
            <a:extLst>
              <a:ext uri="{FF2B5EF4-FFF2-40B4-BE49-F238E27FC236}">
                <a16:creationId xmlns:a16="http://schemas.microsoft.com/office/drawing/2014/main" id="{7E51FFB8-2DD0-4A1D-9666-B372318F76B1}"/>
              </a:ext>
            </a:extLst>
          </p:cNvPr>
          <p:cNvPicPr>
            <a:picLocks noChangeAspect="1"/>
          </p:cNvPicPr>
          <p:nvPr/>
        </p:nvPicPr>
        <p:blipFill>
          <a:blip r:embed="rId3"/>
          <a:stretch>
            <a:fillRect/>
          </a:stretch>
        </p:blipFill>
        <p:spPr>
          <a:xfrm>
            <a:off x="724929" y="2585297"/>
            <a:ext cx="5269897" cy="2488237"/>
          </a:xfrm>
          <a:prstGeom prst="rect">
            <a:avLst/>
          </a:prstGeom>
        </p:spPr>
      </p:pic>
      <p:pic>
        <p:nvPicPr>
          <p:cNvPr id="9" name="Picture 8">
            <a:extLst>
              <a:ext uri="{FF2B5EF4-FFF2-40B4-BE49-F238E27FC236}">
                <a16:creationId xmlns:a16="http://schemas.microsoft.com/office/drawing/2014/main" id="{CE735E70-1337-48F0-80F6-F25B68862C9F}"/>
              </a:ext>
            </a:extLst>
          </p:cNvPr>
          <p:cNvPicPr>
            <a:picLocks noChangeAspect="1"/>
          </p:cNvPicPr>
          <p:nvPr/>
        </p:nvPicPr>
        <p:blipFill>
          <a:blip r:embed="rId4"/>
          <a:stretch>
            <a:fillRect/>
          </a:stretch>
        </p:blipFill>
        <p:spPr>
          <a:xfrm>
            <a:off x="6241793" y="2585297"/>
            <a:ext cx="5254244" cy="2488236"/>
          </a:xfrm>
          <a:prstGeom prst="rect">
            <a:avLst/>
          </a:prstGeom>
        </p:spPr>
      </p:pic>
    </p:spTree>
    <p:extLst>
      <p:ext uri="{BB962C8B-B14F-4D97-AF65-F5344CB8AC3E}">
        <p14:creationId xmlns:p14="http://schemas.microsoft.com/office/powerpoint/2010/main" val="344544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L+5 to turn on only directional light (Spotlight and point lights are off), L+6 to turn off only directional light (Spotlight and point lights are on).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4.5: Only directional light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4.6: Only directional light off</a:t>
            </a:r>
          </a:p>
        </p:txBody>
      </p:sp>
      <p:pic>
        <p:nvPicPr>
          <p:cNvPr id="6" name="Picture 5">
            <a:extLst>
              <a:ext uri="{FF2B5EF4-FFF2-40B4-BE49-F238E27FC236}">
                <a16:creationId xmlns:a16="http://schemas.microsoft.com/office/drawing/2014/main" id="{80B8E42A-57AD-417E-8507-EA9C2BB2F6D2}"/>
              </a:ext>
            </a:extLst>
          </p:cNvPr>
          <p:cNvPicPr>
            <a:picLocks noChangeAspect="1"/>
          </p:cNvPicPr>
          <p:nvPr/>
        </p:nvPicPr>
        <p:blipFill>
          <a:blip r:embed="rId3"/>
          <a:stretch>
            <a:fillRect/>
          </a:stretch>
        </p:blipFill>
        <p:spPr>
          <a:xfrm>
            <a:off x="724929" y="2603181"/>
            <a:ext cx="5210672" cy="2470352"/>
          </a:xfrm>
          <a:prstGeom prst="rect">
            <a:avLst/>
          </a:prstGeom>
        </p:spPr>
      </p:pic>
      <p:pic>
        <p:nvPicPr>
          <p:cNvPr id="10" name="Picture 9">
            <a:extLst>
              <a:ext uri="{FF2B5EF4-FFF2-40B4-BE49-F238E27FC236}">
                <a16:creationId xmlns:a16="http://schemas.microsoft.com/office/drawing/2014/main" id="{89B33860-565C-41BE-AFF8-FD281AFF1903}"/>
              </a:ext>
            </a:extLst>
          </p:cNvPr>
          <p:cNvPicPr>
            <a:picLocks noChangeAspect="1"/>
          </p:cNvPicPr>
          <p:nvPr/>
        </p:nvPicPr>
        <p:blipFill>
          <a:blip r:embed="rId4"/>
          <a:stretch>
            <a:fillRect/>
          </a:stretch>
        </p:blipFill>
        <p:spPr>
          <a:xfrm>
            <a:off x="6241793" y="2585297"/>
            <a:ext cx="5248075" cy="2488236"/>
          </a:xfrm>
          <a:prstGeom prst="rect">
            <a:avLst/>
          </a:prstGeom>
        </p:spPr>
      </p:pic>
    </p:spTree>
    <p:extLst>
      <p:ext uri="{BB962C8B-B14F-4D97-AF65-F5344CB8AC3E}">
        <p14:creationId xmlns:p14="http://schemas.microsoft.com/office/powerpoint/2010/main" val="3088513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L+7 to turn on only spotlight (Directional light and point lights are off), L+8 to turn off only spotlight (Directional light and point lights are on)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4.7: Only spotlight on</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4.8: Only spotlight off</a:t>
            </a:r>
          </a:p>
        </p:txBody>
      </p:sp>
      <p:pic>
        <p:nvPicPr>
          <p:cNvPr id="4" name="Picture 3">
            <a:extLst>
              <a:ext uri="{FF2B5EF4-FFF2-40B4-BE49-F238E27FC236}">
                <a16:creationId xmlns:a16="http://schemas.microsoft.com/office/drawing/2014/main" id="{21EE8611-CEDC-4659-9C1C-D7817CF880BA}"/>
              </a:ext>
            </a:extLst>
          </p:cNvPr>
          <p:cNvPicPr>
            <a:picLocks noChangeAspect="1"/>
          </p:cNvPicPr>
          <p:nvPr/>
        </p:nvPicPr>
        <p:blipFill>
          <a:blip r:embed="rId3"/>
          <a:stretch>
            <a:fillRect/>
          </a:stretch>
        </p:blipFill>
        <p:spPr>
          <a:xfrm>
            <a:off x="738376" y="2603181"/>
            <a:ext cx="5213574" cy="2470352"/>
          </a:xfrm>
          <a:prstGeom prst="rect">
            <a:avLst/>
          </a:prstGeom>
        </p:spPr>
      </p:pic>
      <p:pic>
        <p:nvPicPr>
          <p:cNvPr id="10" name="Picture 9">
            <a:extLst>
              <a:ext uri="{FF2B5EF4-FFF2-40B4-BE49-F238E27FC236}">
                <a16:creationId xmlns:a16="http://schemas.microsoft.com/office/drawing/2014/main" id="{6126C415-1C80-498F-9E2D-7864D17607A0}"/>
              </a:ext>
            </a:extLst>
          </p:cNvPr>
          <p:cNvPicPr>
            <a:picLocks noChangeAspect="1"/>
          </p:cNvPicPr>
          <p:nvPr/>
        </p:nvPicPr>
        <p:blipFill>
          <a:blip r:embed="rId4"/>
          <a:stretch>
            <a:fillRect/>
          </a:stretch>
        </p:blipFill>
        <p:spPr>
          <a:xfrm>
            <a:off x="6240053" y="2585297"/>
            <a:ext cx="5245472" cy="2488236"/>
          </a:xfrm>
          <a:prstGeom prst="rect">
            <a:avLst/>
          </a:prstGeom>
        </p:spPr>
      </p:pic>
    </p:spTree>
    <p:extLst>
      <p:ext uri="{BB962C8B-B14F-4D97-AF65-F5344CB8AC3E}">
        <p14:creationId xmlns:p14="http://schemas.microsoft.com/office/powerpoint/2010/main" val="358246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Chairs and tables are made of cubes, and tools are made of cubes.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5.1: Chair-Table</a:t>
            </a:r>
          </a:p>
        </p:txBody>
      </p:sp>
      <p:sp>
        <p:nvSpPr>
          <p:cNvPr id="20" name="TextBox 19">
            <a:extLst>
              <a:ext uri="{FF2B5EF4-FFF2-40B4-BE49-F238E27FC236}">
                <a16:creationId xmlns:a16="http://schemas.microsoft.com/office/drawing/2014/main" id="{469141E0-B166-473A-8334-C59B8B1DB004}"/>
              </a:ext>
            </a:extLst>
          </p:cNvPr>
          <p:cNvSpPr txBox="1"/>
          <p:nvPr/>
        </p:nvSpPr>
        <p:spPr>
          <a:xfrm>
            <a:off x="5933081" y="5589231"/>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5.2: Tool</a:t>
            </a:r>
          </a:p>
        </p:txBody>
      </p:sp>
      <p:pic>
        <p:nvPicPr>
          <p:cNvPr id="6" name="Picture 5">
            <a:extLst>
              <a:ext uri="{FF2B5EF4-FFF2-40B4-BE49-F238E27FC236}">
                <a16:creationId xmlns:a16="http://schemas.microsoft.com/office/drawing/2014/main" id="{15CFBBE5-A8F6-4FA0-9436-A493C28AD0A7}"/>
              </a:ext>
            </a:extLst>
          </p:cNvPr>
          <p:cNvPicPr>
            <a:picLocks noChangeAspect="1"/>
          </p:cNvPicPr>
          <p:nvPr/>
        </p:nvPicPr>
        <p:blipFill>
          <a:blip r:embed="rId3"/>
          <a:stretch>
            <a:fillRect/>
          </a:stretch>
        </p:blipFill>
        <p:spPr>
          <a:xfrm>
            <a:off x="724929" y="2585297"/>
            <a:ext cx="5572926" cy="2488236"/>
          </a:xfrm>
          <a:prstGeom prst="rect">
            <a:avLst/>
          </a:prstGeom>
        </p:spPr>
      </p:pic>
      <p:pic>
        <p:nvPicPr>
          <p:cNvPr id="12" name="Picture 11">
            <a:extLst>
              <a:ext uri="{FF2B5EF4-FFF2-40B4-BE49-F238E27FC236}">
                <a16:creationId xmlns:a16="http://schemas.microsoft.com/office/drawing/2014/main" id="{C1E47FC6-E51B-44D6-859C-D548E5D96983}"/>
              </a:ext>
            </a:extLst>
          </p:cNvPr>
          <p:cNvPicPr>
            <a:picLocks noChangeAspect="1"/>
          </p:cNvPicPr>
          <p:nvPr/>
        </p:nvPicPr>
        <p:blipFill>
          <a:blip r:embed="rId4"/>
          <a:stretch>
            <a:fillRect/>
          </a:stretch>
        </p:blipFill>
        <p:spPr>
          <a:xfrm>
            <a:off x="7770634" y="2585297"/>
            <a:ext cx="3469896" cy="2488236"/>
          </a:xfrm>
          <a:prstGeom prst="rect">
            <a:avLst/>
          </a:prstGeom>
        </p:spPr>
      </p:pic>
    </p:spTree>
    <p:extLst>
      <p:ext uri="{BB962C8B-B14F-4D97-AF65-F5344CB8AC3E}">
        <p14:creationId xmlns:p14="http://schemas.microsoft.com/office/powerpoint/2010/main" val="3258296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Interior designs are made of hexagons and cylinders.</a:t>
            </a:r>
          </a:p>
        </p:txBody>
      </p:sp>
      <p:pic>
        <p:nvPicPr>
          <p:cNvPr id="4" name="Picture 3">
            <a:extLst>
              <a:ext uri="{FF2B5EF4-FFF2-40B4-BE49-F238E27FC236}">
                <a16:creationId xmlns:a16="http://schemas.microsoft.com/office/drawing/2014/main" id="{13EB19D3-76F2-48E4-852E-ACDCA817F604}"/>
              </a:ext>
            </a:extLst>
          </p:cNvPr>
          <p:cNvPicPr>
            <a:picLocks noChangeAspect="1"/>
          </p:cNvPicPr>
          <p:nvPr/>
        </p:nvPicPr>
        <p:blipFill>
          <a:blip r:embed="rId3"/>
          <a:stretch>
            <a:fillRect/>
          </a:stretch>
        </p:blipFill>
        <p:spPr>
          <a:xfrm>
            <a:off x="724930" y="2585297"/>
            <a:ext cx="2152741" cy="2477942"/>
          </a:xfrm>
          <a:prstGeom prst="rect">
            <a:avLst/>
          </a:prstGeom>
        </p:spPr>
      </p:pic>
      <p:pic>
        <p:nvPicPr>
          <p:cNvPr id="9" name="Picture 8">
            <a:extLst>
              <a:ext uri="{FF2B5EF4-FFF2-40B4-BE49-F238E27FC236}">
                <a16:creationId xmlns:a16="http://schemas.microsoft.com/office/drawing/2014/main" id="{1DB9CD02-E4B4-4492-9F36-59EFE60AC510}"/>
              </a:ext>
            </a:extLst>
          </p:cNvPr>
          <p:cNvPicPr>
            <a:picLocks noChangeAspect="1"/>
          </p:cNvPicPr>
          <p:nvPr/>
        </p:nvPicPr>
        <p:blipFill>
          <a:blip r:embed="rId4"/>
          <a:stretch>
            <a:fillRect/>
          </a:stretch>
        </p:blipFill>
        <p:spPr>
          <a:xfrm>
            <a:off x="4573837" y="2585296"/>
            <a:ext cx="6684067" cy="2477941"/>
          </a:xfrm>
          <a:prstGeom prst="rect">
            <a:avLst/>
          </a:prstGeom>
        </p:spPr>
      </p:pic>
      <p:sp>
        <p:nvSpPr>
          <p:cNvPr id="16" name="TextBox 15">
            <a:extLst>
              <a:ext uri="{FF2B5EF4-FFF2-40B4-BE49-F238E27FC236}">
                <a16:creationId xmlns:a16="http://schemas.microsoft.com/office/drawing/2014/main" id="{A531AAD9-67DC-40BB-A317-D7C41C5A8326}"/>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5.3: Interior design</a:t>
            </a:r>
          </a:p>
        </p:txBody>
      </p:sp>
    </p:spTree>
    <p:extLst>
      <p:ext uri="{BB962C8B-B14F-4D97-AF65-F5344CB8AC3E}">
        <p14:creationId xmlns:p14="http://schemas.microsoft.com/office/powerpoint/2010/main" val="126777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Mirrors are made of cylinders, sinks are made of hollow hexagons and the kitchen sink is made of hollow pentagon.</a:t>
            </a:r>
          </a:p>
        </p:txBody>
      </p:sp>
      <p:pic>
        <p:nvPicPr>
          <p:cNvPr id="6" name="Picture 5">
            <a:extLst>
              <a:ext uri="{FF2B5EF4-FFF2-40B4-BE49-F238E27FC236}">
                <a16:creationId xmlns:a16="http://schemas.microsoft.com/office/drawing/2014/main" id="{EFFB34D0-9EEF-45B1-BF72-5360D580B4DA}"/>
              </a:ext>
            </a:extLst>
          </p:cNvPr>
          <p:cNvPicPr>
            <a:picLocks noChangeAspect="1"/>
          </p:cNvPicPr>
          <p:nvPr/>
        </p:nvPicPr>
        <p:blipFill>
          <a:blip r:embed="rId3"/>
          <a:stretch>
            <a:fillRect/>
          </a:stretch>
        </p:blipFill>
        <p:spPr>
          <a:xfrm>
            <a:off x="724930" y="2585296"/>
            <a:ext cx="5316816" cy="2477941"/>
          </a:xfrm>
          <a:prstGeom prst="rect">
            <a:avLst/>
          </a:prstGeom>
        </p:spPr>
      </p:pic>
      <p:pic>
        <p:nvPicPr>
          <p:cNvPr id="10" name="Picture 9">
            <a:extLst>
              <a:ext uri="{FF2B5EF4-FFF2-40B4-BE49-F238E27FC236}">
                <a16:creationId xmlns:a16="http://schemas.microsoft.com/office/drawing/2014/main" id="{B523B469-23EC-413D-A4C6-8BE2663EB7F7}"/>
              </a:ext>
            </a:extLst>
          </p:cNvPr>
          <p:cNvPicPr>
            <a:picLocks noChangeAspect="1"/>
          </p:cNvPicPr>
          <p:nvPr/>
        </p:nvPicPr>
        <p:blipFill>
          <a:blip r:embed="rId4"/>
          <a:stretch>
            <a:fillRect/>
          </a:stretch>
        </p:blipFill>
        <p:spPr>
          <a:xfrm>
            <a:off x="8399929" y="2585297"/>
            <a:ext cx="2840601" cy="2483564"/>
          </a:xfrm>
          <a:prstGeom prst="rect">
            <a:avLst/>
          </a:prstGeom>
        </p:spPr>
      </p:pic>
      <p:sp>
        <p:nvSpPr>
          <p:cNvPr id="14" name="TextBox 13">
            <a:extLst>
              <a:ext uri="{FF2B5EF4-FFF2-40B4-BE49-F238E27FC236}">
                <a16:creationId xmlns:a16="http://schemas.microsoft.com/office/drawing/2014/main" id="{75132E50-B69E-479C-BA6F-E24214DBE051}"/>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5.4: Mirror and sink</a:t>
            </a:r>
          </a:p>
        </p:txBody>
      </p:sp>
      <p:sp>
        <p:nvSpPr>
          <p:cNvPr id="19" name="TextBox 18">
            <a:extLst>
              <a:ext uri="{FF2B5EF4-FFF2-40B4-BE49-F238E27FC236}">
                <a16:creationId xmlns:a16="http://schemas.microsoft.com/office/drawing/2014/main" id="{E1833951-1752-4925-8770-CF0A7DD062F9}"/>
              </a:ext>
            </a:extLst>
          </p:cNvPr>
          <p:cNvSpPr txBox="1"/>
          <p:nvPr/>
        </p:nvSpPr>
        <p:spPr>
          <a:xfrm>
            <a:off x="5933081" y="5597233"/>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5.5: Kitchen sink</a:t>
            </a:r>
          </a:p>
        </p:txBody>
      </p:sp>
    </p:spTree>
    <p:extLst>
      <p:ext uri="{BB962C8B-B14F-4D97-AF65-F5344CB8AC3E}">
        <p14:creationId xmlns:p14="http://schemas.microsoft.com/office/powerpoint/2010/main" val="322427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11CE-BB50-B2B9-F3DA-619A7A9FAC99}"/>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Outline</a:t>
            </a:r>
          </a:p>
        </p:txBody>
      </p:sp>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869645"/>
            <a:ext cx="10515600" cy="3076291"/>
          </a:xfrm>
          <a:prstGeom prst="rect">
            <a:avLst/>
          </a:prstGeom>
        </p:spPr>
        <p:txBody>
          <a:bodyPr wrap="square" rtlCol="0">
            <a:spAutoFit/>
          </a:bodyPr>
          <a:lstStyle/>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Objectives</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Introduction</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Features</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Visual Representation of the Project </a:t>
            </a:r>
          </a:p>
          <a:p>
            <a:pPr marL="285750" indent="-274320">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Conclusion</a:t>
            </a: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Tree>
    <p:extLst>
      <p:ext uri="{BB962C8B-B14F-4D97-AF65-F5344CB8AC3E}">
        <p14:creationId xmlns:p14="http://schemas.microsoft.com/office/powerpoint/2010/main" val="2013251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Sofas and stairs are made of cubes.</a:t>
            </a:r>
          </a:p>
        </p:txBody>
      </p:sp>
      <p:pic>
        <p:nvPicPr>
          <p:cNvPr id="4" name="Picture 3">
            <a:extLst>
              <a:ext uri="{FF2B5EF4-FFF2-40B4-BE49-F238E27FC236}">
                <a16:creationId xmlns:a16="http://schemas.microsoft.com/office/drawing/2014/main" id="{266532F8-730A-4FC5-A9AF-14D46518A1A5}"/>
              </a:ext>
            </a:extLst>
          </p:cNvPr>
          <p:cNvPicPr>
            <a:picLocks noChangeAspect="1"/>
          </p:cNvPicPr>
          <p:nvPr/>
        </p:nvPicPr>
        <p:blipFill>
          <a:blip r:embed="rId3"/>
          <a:stretch>
            <a:fillRect/>
          </a:stretch>
        </p:blipFill>
        <p:spPr>
          <a:xfrm>
            <a:off x="2896812" y="2585297"/>
            <a:ext cx="6300977" cy="2472002"/>
          </a:xfrm>
          <a:prstGeom prst="rect">
            <a:avLst/>
          </a:prstGeom>
        </p:spPr>
      </p:pic>
      <p:sp>
        <p:nvSpPr>
          <p:cNvPr id="13" name="TextBox 12">
            <a:extLst>
              <a:ext uri="{FF2B5EF4-FFF2-40B4-BE49-F238E27FC236}">
                <a16:creationId xmlns:a16="http://schemas.microsoft.com/office/drawing/2014/main" id="{CE8A9C5D-C3BC-42AD-8A01-8DEA8EF547CC}"/>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5.6: Sofa and stair</a:t>
            </a:r>
          </a:p>
        </p:txBody>
      </p:sp>
    </p:spTree>
    <p:extLst>
      <p:ext uri="{BB962C8B-B14F-4D97-AF65-F5344CB8AC3E}">
        <p14:creationId xmlns:p14="http://schemas.microsoft.com/office/powerpoint/2010/main" val="3851260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Cabinets, stoves and microwave ovens are made of cubes with textures.</a:t>
            </a:r>
          </a:p>
        </p:txBody>
      </p:sp>
      <p:sp>
        <p:nvSpPr>
          <p:cNvPr id="13" name="TextBox 12">
            <a:extLst>
              <a:ext uri="{FF2B5EF4-FFF2-40B4-BE49-F238E27FC236}">
                <a16:creationId xmlns:a16="http://schemas.microsoft.com/office/drawing/2014/main" id="{CE8A9C5D-C3BC-42AD-8A01-8DEA8EF547CC}"/>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5.7: Kitchen</a:t>
            </a:r>
          </a:p>
        </p:txBody>
      </p:sp>
      <p:pic>
        <p:nvPicPr>
          <p:cNvPr id="9" name="Picture 8">
            <a:extLst>
              <a:ext uri="{FF2B5EF4-FFF2-40B4-BE49-F238E27FC236}">
                <a16:creationId xmlns:a16="http://schemas.microsoft.com/office/drawing/2014/main" id="{EA585BE2-90C9-4E99-BA2F-5EB6380ACDD6}"/>
              </a:ext>
            </a:extLst>
          </p:cNvPr>
          <p:cNvPicPr>
            <a:picLocks noChangeAspect="1"/>
          </p:cNvPicPr>
          <p:nvPr/>
        </p:nvPicPr>
        <p:blipFill>
          <a:blip r:embed="rId3"/>
          <a:stretch>
            <a:fillRect/>
          </a:stretch>
        </p:blipFill>
        <p:spPr>
          <a:xfrm>
            <a:off x="3140833" y="2585296"/>
            <a:ext cx="5817493" cy="2477941"/>
          </a:xfrm>
          <a:prstGeom prst="rect">
            <a:avLst/>
          </a:prstGeom>
        </p:spPr>
      </p:pic>
    </p:spTree>
    <p:extLst>
      <p:ext uri="{BB962C8B-B14F-4D97-AF65-F5344CB8AC3E}">
        <p14:creationId xmlns:p14="http://schemas.microsoft.com/office/powerpoint/2010/main" val="4116421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 Television is made of cubes and textures.</a:t>
            </a:r>
          </a:p>
        </p:txBody>
      </p:sp>
      <p:pic>
        <p:nvPicPr>
          <p:cNvPr id="6" name="Picture 5">
            <a:extLst>
              <a:ext uri="{FF2B5EF4-FFF2-40B4-BE49-F238E27FC236}">
                <a16:creationId xmlns:a16="http://schemas.microsoft.com/office/drawing/2014/main" id="{BCDD9132-774D-44B9-B150-05682D27CFB4}"/>
              </a:ext>
            </a:extLst>
          </p:cNvPr>
          <p:cNvPicPr>
            <a:picLocks noChangeAspect="1"/>
          </p:cNvPicPr>
          <p:nvPr/>
        </p:nvPicPr>
        <p:blipFill>
          <a:blip r:embed="rId3"/>
          <a:stretch>
            <a:fillRect/>
          </a:stretch>
        </p:blipFill>
        <p:spPr>
          <a:xfrm>
            <a:off x="724930" y="2585297"/>
            <a:ext cx="3739494" cy="1340374"/>
          </a:xfrm>
          <a:prstGeom prst="rect">
            <a:avLst/>
          </a:prstGeom>
        </p:spPr>
      </p:pic>
      <p:pic>
        <p:nvPicPr>
          <p:cNvPr id="28" name="Picture 27">
            <a:extLst>
              <a:ext uri="{FF2B5EF4-FFF2-40B4-BE49-F238E27FC236}">
                <a16:creationId xmlns:a16="http://schemas.microsoft.com/office/drawing/2014/main" id="{5331DA2B-333F-4895-BC4F-38F052D4DB25}"/>
              </a:ext>
            </a:extLst>
          </p:cNvPr>
          <p:cNvPicPr>
            <a:picLocks noChangeAspect="1"/>
          </p:cNvPicPr>
          <p:nvPr/>
        </p:nvPicPr>
        <p:blipFill>
          <a:blip r:embed="rId4"/>
          <a:stretch>
            <a:fillRect/>
          </a:stretch>
        </p:blipFill>
        <p:spPr>
          <a:xfrm>
            <a:off x="3925981" y="3217404"/>
            <a:ext cx="4014199" cy="1443384"/>
          </a:xfrm>
          <a:prstGeom prst="rect">
            <a:avLst/>
          </a:prstGeom>
        </p:spPr>
      </p:pic>
      <p:pic>
        <p:nvPicPr>
          <p:cNvPr id="30" name="Picture 29">
            <a:extLst>
              <a:ext uri="{FF2B5EF4-FFF2-40B4-BE49-F238E27FC236}">
                <a16:creationId xmlns:a16="http://schemas.microsoft.com/office/drawing/2014/main" id="{8EB53108-B503-46E4-88D3-D20576659324}"/>
              </a:ext>
            </a:extLst>
          </p:cNvPr>
          <p:cNvPicPr>
            <a:picLocks noChangeAspect="1"/>
          </p:cNvPicPr>
          <p:nvPr/>
        </p:nvPicPr>
        <p:blipFill>
          <a:blip r:embed="rId5"/>
          <a:stretch>
            <a:fillRect/>
          </a:stretch>
        </p:blipFill>
        <p:spPr>
          <a:xfrm>
            <a:off x="7448458" y="3699558"/>
            <a:ext cx="3792072" cy="1358450"/>
          </a:xfrm>
          <a:prstGeom prst="rect">
            <a:avLst/>
          </a:prstGeom>
        </p:spPr>
      </p:pic>
      <p:sp>
        <p:nvSpPr>
          <p:cNvPr id="31" name="TextBox 30">
            <a:extLst>
              <a:ext uri="{FF2B5EF4-FFF2-40B4-BE49-F238E27FC236}">
                <a16:creationId xmlns:a16="http://schemas.microsoft.com/office/drawing/2014/main" id="{BCF44D43-FB07-49BB-9F33-2822C0741F7F}"/>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5.8: Television</a:t>
            </a:r>
          </a:p>
        </p:txBody>
      </p:sp>
    </p:spTree>
    <p:extLst>
      <p:ext uri="{BB962C8B-B14F-4D97-AF65-F5344CB8AC3E}">
        <p14:creationId xmlns:p14="http://schemas.microsoft.com/office/powerpoint/2010/main" val="210785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 Objects)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Cylinder lights.</a:t>
            </a:r>
          </a:p>
        </p:txBody>
      </p:sp>
      <p:sp>
        <p:nvSpPr>
          <p:cNvPr id="13" name="TextBox 12">
            <a:extLst>
              <a:ext uri="{FF2B5EF4-FFF2-40B4-BE49-F238E27FC236}">
                <a16:creationId xmlns:a16="http://schemas.microsoft.com/office/drawing/2014/main" id="{CE8A9C5D-C3BC-42AD-8A01-8DEA8EF547CC}"/>
              </a:ext>
            </a:extLst>
          </p:cNvPr>
          <p:cNvSpPr txBox="1"/>
          <p:nvPr/>
        </p:nvSpPr>
        <p:spPr>
          <a:xfrm>
            <a:off x="724930" y="5562382"/>
            <a:ext cx="10771435" cy="400110"/>
          </a:xfrm>
          <a:prstGeom prst="rect">
            <a:avLst/>
          </a:prstGeom>
        </p:spPr>
        <p:txBody>
          <a:bodyPr wrap="square" rtlCol="0">
            <a:spAutoFit/>
          </a:bodyPr>
          <a:lstStyle/>
          <a:p>
            <a:pPr marL="0" indent="0" algn="ct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6.1: Cylinder light</a:t>
            </a:r>
          </a:p>
        </p:txBody>
      </p:sp>
      <p:pic>
        <p:nvPicPr>
          <p:cNvPr id="11" name="Picture 10">
            <a:extLst>
              <a:ext uri="{FF2B5EF4-FFF2-40B4-BE49-F238E27FC236}">
                <a16:creationId xmlns:a16="http://schemas.microsoft.com/office/drawing/2014/main" id="{BDE54129-E08F-4A3D-B0EB-3C7732966C7B}"/>
              </a:ext>
            </a:extLst>
          </p:cNvPr>
          <p:cNvPicPr>
            <a:picLocks noChangeAspect="1"/>
          </p:cNvPicPr>
          <p:nvPr/>
        </p:nvPicPr>
        <p:blipFill>
          <a:blip r:embed="rId3"/>
          <a:stretch>
            <a:fillRect/>
          </a:stretch>
        </p:blipFill>
        <p:spPr>
          <a:xfrm>
            <a:off x="3433478" y="2603226"/>
            <a:ext cx="5232202" cy="2456861"/>
          </a:xfrm>
          <a:prstGeom prst="rect">
            <a:avLst/>
          </a:prstGeom>
        </p:spPr>
      </p:pic>
    </p:spTree>
    <p:extLst>
      <p:ext uri="{BB962C8B-B14F-4D97-AF65-F5344CB8AC3E}">
        <p14:creationId xmlns:p14="http://schemas.microsoft.com/office/powerpoint/2010/main" val="193342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B62642-CDEF-46C6-899C-42ACFA96AD57}"/>
              </a:ext>
            </a:extLst>
          </p:cNvPr>
          <p:cNvPicPr>
            <a:picLocks noChangeAspect="1"/>
          </p:cNvPicPr>
          <p:nvPr/>
        </p:nvPicPr>
        <p:blipFill>
          <a:blip r:embed="rId2"/>
          <a:stretch>
            <a:fillRect/>
          </a:stretch>
        </p:blipFill>
        <p:spPr>
          <a:xfrm>
            <a:off x="8399928" y="2585297"/>
            <a:ext cx="2840602" cy="2472711"/>
          </a:xfrm>
          <a:prstGeom prst="rect">
            <a:avLst/>
          </a:prstGeom>
        </p:spPr>
      </p:pic>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3"/>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 Star lights are made of triangles and cubes, Torus light is made of cubes.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6.2: Star light</a:t>
            </a:r>
          </a:p>
        </p:txBody>
      </p:sp>
      <p:sp>
        <p:nvSpPr>
          <p:cNvPr id="20" name="TextBox 19">
            <a:extLst>
              <a:ext uri="{FF2B5EF4-FFF2-40B4-BE49-F238E27FC236}">
                <a16:creationId xmlns:a16="http://schemas.microsoft.com/office/drawing/2014/main" id="{469141E0-B166-473A-8334-C59B8B1DB004}"/>
              </a:ext>
            </a:extLst>
          </p:cNvPr>
          <p:cNvSpPr txBox="1"/>
          <p:nvPr/>
        </p:nvSpPr>
        <p:spPr>
          <a:xfrm>
            <a:off x="5933081" y="5589231"/>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6.3: Torus light</a:t>
            </a:r>
          </a:p>
        </p:txBody>
      </p:sp>
      <p:pic>
        <p:nvPicPr>
          <p:cNvPr id="14" name="Picture 13">
            <a:extLst>
              <a:ext uri="{FF2B5EF4-FFF2-40B4-BE49-F238E27FC236}">
                <a16:creationId xmlns:a16="http://schemas.microsoft.com/office/drawing/2014/main" id="{9F21CE03-C67D-4AB7-B259-60F0CE670C8A}"/>
              </a:ext>
            </a:extLst>
          </p:cNvPr>
          <p:cNvPicPr>
            <a:picLocks noChangeAspect="1"/>
          </p:cNvPicPr>
          <p:nvPr/>
        </p:nvPicPr>
        <p:blipFill>
          <a:blip r:embed="rId4"/>
          <a:stretch>
            <a:fillRect/>
          </a:stretch>
        </p:blipFill>
        <p:spPr>
          <a:xfrm>
            <a:off x="724930" y="2595835"/>
            <a:ext cx="3289775" cy="2483564"/>
          </a:xfrm>
          <a:prstGeom prst="rect">
            <a:avLst/>
          </a:prstGeom>
        </p:spPr>
      </p:pic>
    </p:spTree>
    <p:extLst>
      <p:ext uri="{BB962C8B-B14F-4D97-AF65-F5344CB8AC3E}">
        <p14:creationId xmlns:p14="http://schemas.microsoft.com/office/powerpoint/2010/main" val="2868034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(Light Objects)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err="1">
                <a:latin typeface="Times New Roman" panose="02020603050405020304" pitchFamily="18" charset="0"/>
                <a:ea typeface="微软雅黑"/>
                <a:cs typeface="Times New Roman" panose="02020603050405020304" pitchFamily="18" charset="0"/>
              </a:rPr>
              <a:t>Ballons</a:t>
            </a:r>
            <a:r>
              <a:rPr lang="en-US" sz="2000" dirty="0">
                <a:latin typeface="Times New Roman" panose="02020603050405020304" pitchFamily="18" charset="0"/>
                <a:ea typeface="微软雅黑"/>
                <a:cs typeface="Times New Roman" panose="02020603050405020304" pitchFamily="18" charset="0"/>
              </a:rPr>
              <a:t> are made of Bezier curve, Light </a:t>
            </a:r>
            <a:r>
              <a:rPr lang="en-US" sz="2000" dirty="0" err="1">
                <a:latin typeface="Times New Roman" panose="02020603050405020304" pitchFamily="18" charset="0"/>
                <a:ea typeface="微软雅黑"/>
                <a:cs typeface="Times New Roman" panose="02020603050405020304" pitchFamily="18" charset="0"/>
              </a:rPr>
              <a:t>ballons</a:t>
            </a:r>
            <a:r>
              <a:rPr lang="en-US" sz="2000" dirty="0">
                <a:latin typeface="Times New Roman" panose="02020603050405020304" pitchFamily="18" charset="0"/>
                <a:ea typeface="微软雅黑"/>
                <a:cs typeface="Times New Roman" panose="02020603050405020304" pitchFamily="18" charset="0"/>
              </a:rPr>
              <a:t> are made of spheres.</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7.1: </a:t>
            </a:r>
            <a:r>
              <a:rPr lang="en-US" sz="2000" dirty="0" err="1">
                <a:latin typeface="Times New Roman" panose="02020603050405020304" pitchFamily="18" charset="0"/>
                <a:ea typeface="微软雅黑"/>
                <a:cs typeface="Times New Roman" panose="02020603050405020304" pitchFamily="18" charset="0"/>
              </a:rPr>
              <a:t>Ballon</a:t>
            </a:r>
            <a:endParaRPr lang="en-US" sz="2000" dirty="0">
              <a:latin typeface="Times New Roman" panose="02020603050405020304" pitchFamily="18" charset="0"/>
              <a:ea typeface="微软雅黑"/>
              <a:cs typeface="Times New Roman" panose="02020603050405020304" pitchFamily="18" charset="0"/>
            </a:endParaRP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7.2: Light </a:t>
            </a:r>
            <a:r>
              <a:rPr lang="en-US" sz="2000" dirty="0" err="1">
                <a:latin typeface="Times New Roman" panose="02020603050405020304" pitchFamily="18" charset="0"/>
                <a:ea typeface="微软雅黑"/>
                <a:cs typeface="Times New Roman" panose="02020603050405020304" pitchFamily="18" charset="0"/>
              </a:rPr>
              <a:t>ballon</a:t>
            </a:r>
            <a:endParaRPr lang="en-US" sz="2000" dirty="0">
              <a:latin typeface="Times New Roman" panose="02020603050405020304" pitchFamily="18" charset="0"/>
              <a:ea typeface="微软雅黑"/>
              <a:cs typeface="Times New Roman" panose="02020603050405020304" pitchFamily="18" charset="0"/>
            </a:endParaRPr>
          </a:p>
        </p:txBody>
      </p:sp>
      <p:pic>
        <p:nvPicPr>
          <p:cNvPr id="6" name="Picture 5">
            <a:extLst>
              <a:ext uri="{FF2B5EF4-FFF2-40B4-BE49-F238E27FC236}">
                <a16:creationId xmlns:a16="http://schemas.microsoft.com/office/drawing/2014/main" id="{A6B63157-C650-4931-8473-DDB1437D016D}"/>
              </a:ext>
            </a:extLst>
          </p:cNvPr>
          <p:cNvPicPr>
            <a:picLocks noChangeAspect="1"/>
          </p:cNvPicPr>
          <p:nvPr/>
        </p:nvPicPr>
        <p:blipFill>
          <a:blip r:embed="rId3"/>
          <a:stretch>
            <a:fillRect/>
          </a:stretch>
        </p:blipFill>
        <p:spPr>
          <a:xfrm>
            <a:off x="724930" y="2598222"/>
            <a:ext cx="3137077" cy="2470352"/>
          </a:xfrm>
          <a:prstGeom prst="rect">
            <a:avLst/>
          </a:prstGeom>
        </p:spPr>
      </p:pic>
      <p:pic>
        <p:nvPicPr>
          <p:cNvPr id="9" name="Picture 8">
            <a:extLst>
              <a:ext uri="{FF2B5EF4-FFF2-40B4-BE49-F238E27FC236}">
                <a16:creationId xmlns:a16="http://schemas.microsoft.com/office/drawing/2014/main" id="{305D4922-B3E2-4A61-B60C-25E7DE4E0347}"/>
              </a:ext>
            </a:extLst>
          </p:cNvPr>
          <p:cNvPicPr>
            <a:picLocks noChangeAspect="1"/>
          </p:cNvPicPr>
          <p:nvPr/>
        </p:nvPicPr>
        <p:blipFill>
          <a:blip r:embed="rId4"/>
          <a:stretch>
            <a:fillRect/>
          </a:stretch>
        </p:blipFill>
        <p:spPr>
          <a:xfrm>
            <a:off x="5647183" y="2585297"/>
            <a:ext cx="3137077" cy="2518008"/>
          </a:xfrm>
          <a:prstGeom prst="rect">
            <a:avLst/>
          </a:prstGeom>
        </p:spPr>
      </p:pic>
      <p:pic>
        <p:nvPicPr>
          <p:cNvPr id="12" name="Picture 11">
            <a:extLst>
              <a:ext uri="{FF2B5EF4-FFF2-40B4-BE49-F238E27FC236}">
                <a16:creationId xmlns:a16="http://schemas.microsoft.com/office/drawing/2014/main" id="{075E74FC-1F5A-4C55-950C-EA1D4CDF2E2A}"/>
              </a:ext>
            </a:extLst>
          </p:cNvPr>
          <p:cNvPicPr>
            <a:picLocks noChangeAspect="1"/>
          </p:cNvPicPr>
          <p:nvPr/>
        </p:nvPicPr>
        <p:blipFill>
          <a:blip r:embed="rId5"/>
          <a:stretch>
            <a:fillRect/>
          </a:stretch>
        </p:blipFill>
        <p:spPr>
          <a:xfrm>
            <a:off x="9000564" y="2577321"/>
            <a:ext cx="2465415" cy="2493950"/>
          </a:xfrm>
          <a:prstGeom prst="rect">
            <a:avLst/>
          </a:prstGeom>
        </p:spPr>
      </p:pic>
    </p:spTree>
    <p:extLst>
      <p:ext uri="{BB962C8B-B14F-4D97-AF65-F5344CB8AC3E}">
        <p14:creationId xmlns:p14="http://schemas.microsoft.com/office/powerpoint/2010/main" val="314390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 Translation)</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E+1 to go to the 1</a:t>
            </a:r>
            <a:r>
              <a:rPr lang="en-US" sz="2000" baseline="30000" dirty="0">
                <a:latin typeface="Times New Roman" panose="02020603050405020304" pitchFamily="18" charset="0"/>
                <a:ea typeface="微软雅黑"/>
                <a:cs typeface="Times New Roman" panose="02020603050405020304" pitchFamily="18" charset="0"/>
              </a:rPr>
              <a:t>st</a:t>
            </a:r>
            <a:r>
              <a:rPr lang="en-US" sz="2000" dirty="0">
                <a:latin typeface="Times New Roman" panose="02020603050405020304" pitchFamily="18" charset="0"/>
                <a:ea typeface="微软雅黑"/>
                <a:cs typeface="Times New Roman" panose="02020603050405020304" pitchFamily="18" charset="0"/>
              </a:rPr>
              <a:t> floor, E+2 to go to the ground floor.</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7.3: Lift on ground floor</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7.4: Lift on first floor</a:t>
            </a:r>
          </a:p>
        </p:txBody>
      </p:sp>
      <p:pic>
        <p:nvPicPr>
          <p:cNvPr id="6" name="Picture 5">
            <a:extLst>
              <a:ext uri="{FF2B5EF4-FFF2-40B4-BE49-F238E27FC236}">
                <a16:creationId xmlns:a16="http://schemas.microsoft.com/office/drawing/2014/main" id="{EBE6EF5E-72BB-43E6-9D62-056A36635710}"/>
              </a:ext>
            </a:extLst>
          </p:cNvPr>
          <p:cNvPicPr>
            <a:picLocks noChangeAspect="1"/>
          </p:cNvPicPr>
          <p:nvPr/>
        </p:nvPicPr>
        <p:blipFill>
          <a:blip r:embed="rId3"/>
          <a:stretch>
            <a:fillRect/>
          </a:stretch>
        </p:blipFill>
        <p:spPr>
          <a:xfrm>
            <a:off x="724930" y="2575452"/>
            <a:ext cx="1865870" cy="2491189"/>
          </a:xfrm>
          <a:prstGeom prst="rect">
            <a:avLst/>
          </a:prstGeom>
        </p:spPr>
      </p:pic>
      <p:pic>
        <p:nvPicPr>
          <p:cNvPr id="9" name="Picture 8">
            <a:extLst>
              <a:ext uri="{FF2B5EF4-FFF2-40B4-BE49-F238E27FC236}">
                <a16:creationId xmlns:a16="http://schemas.microsoft.com/office/drawing/2014/main" id="{662BC1C7-324C-4D99-B418-9D90AC7C1A8F}"/>
              </a:ext>
            </a:extLst>
          </p:cNvPr>
          <p:cNvPicPr>
            <a:picLocks noChangeAspect="1"/>
          </p:cNvPicPr>
          <p:nvPr/>
        </p:nvPicPr>
        <p:blipFill>
          <a:blip r:embed="rId4"/>
          <a:stretch>
            <a:fillRect/>
          </a:stretch>
        </p:blipFill>
        <p:spPr>
          <a:xfrm>
            <a:off x="9547411" y="2585298"/>
            <a:ext cx="1913096" cy="2486002"/>
          </a:xfrm>
          <a:prstGeom prst="rect">
            <a:avLst/>
          </a:prstGeom>
        </p:spPr>
      </p:pic>
    </p:spTree>
    <p:extLst>
      <p:ext uri="{BB962C8B-B14F-4D97-AF65-F5344CB8AC3E}">
        <p14:creationId xmlns:p14="http://schemas.microsoft.com/office/powerpoint/2010/main" val="1710641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 Rotation)</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F+1 to turn on the fan, F+2 to turn off the fan.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8.1: Fan off</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8.2: Fan on</a:t>
            </a:r>
          </a:p>
        </p:txBody>
      </p:sp>
      <p:pic>
        <p:nvPicPr>
          <p:cNvPr id="4" name="Picture 3">
            <a:extLst>
              <a:ext uri="{FF2B5EF4-FFF2-40B4-BE49-F238E27FC236}">
                <a16:creationId xmlns:a16="http://schemas.microsoft.com/office/drawing/2014/main" id="{1E8A78C4-3030-4EA1-916E-DA987CFE6FC6}"/>
              </a:ext>
            </a:extLst>
          </p:cNvPr>
          <p:cNvPicPr>
            <a:picLocks noChangeAspect="1"/>
          </p:cNvPicPr>
          <p:nvPr/>
        </p:nvPicPr>
        <p:blipFill>
          <a:blip r:embed="rId3"/>
          <a:stretch>
            <a:fillRect/>
          </a:stretch>
        </p:blipFill>
        <p:spPr>
          <a:xfrm>
            <a:off x="731493" y="2569639"/>
            <a:ext cx="5615519" cy="1827796"/>
          </a:xfrm>
          <a:prstGeom prst="rect">
            <a:avLst/>
          </a:prstGeom>
        </p:spPr>
      </p:pic>
      <p:pic>
        <p:nvPicPr>
          <p:cNvPr id="10" name="Picture 9">
            <a:extLst>
              <a:ext uri="{FF2B5EF4-FFF2-40B4-BE49-F238E27FC236}">
                <a16:creationId xmlns:a16="http://schemas.microsoft.com/office/drawing/2014/main" id="{93F86994-1B9D-405E-BFD6-95F6AF5613BA}"/>
              </a:ext>
            </a:extLst>
          </p:cNvPr>
          <p:cNvPicPr>
            <a:picLocks noChangeAspect="1"/>
          </p:cNvPicPr>
          <p:nvPr/>
        </p:nvPicPr>
        <p:blipFill>
          <a:blip r:embed="rId4"/>
          <a:stretch>
            <a:fillRect/>
          </a:stretch>
        </p:blipFill>
        <p:spPr>
          <a:xfrm>
            <a:off x="5844988" y="3216823"/>
            <a:ext cx="5615519" cy="1849818"/>
          </a:xfrm>
          <a:prstGeom prst="rect">
            <a:avLst/>
          </a:prstGeom>
        </p:spPr>
      </p:pic>
    </p:spTree>
    <p:extLst>
      <p:ext uri="{BB962C8B-B14F-4D97-AF65-F5344CB8AC3E}">
        <p14:creationId xmlns:p14="http://schemas.microsoft.com/office/powerpoint/2010/main" val="1302960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Objects: Scaling)</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707886"/>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D+1 to open the cafeteria door, D+2 to close the cafeteria door. While opening, the door will bend, and go back. While closing, the door will bend, and go to the right side. </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9.1: Cafeteria door opened</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9.2: Cafeteria door closed</a:t>
            </a:r>
          </a:p>
        </p:txBody>
      </p:sp>
      <p:pic>
        <p:nvPicPr>
          <p:cNvPr id="10" name="Picture 9">
            <a:extLst>
              <a:ext uri="{FF2B5EF4-FFF2-40B4-BE49-F238E27FC236}">
                <a16:creationId xmlns:a16="http://schemas.microsoft.com/office/drawing/2014/main" id="{32DB78F1-87FF-473F-AA53-64CC834FAA2D}"/>
              </a:ext>
            </a:extLst>
          </p:cNvPr>
          <p:cNvPicPr>
            <a:picLocks noChangeAspect="1"/>
          </p:cNvPicPr>
          <p:nvPr/>
        </p:nvPicPr>
        <p:blipFill>
          <a:blip r:embed="rId3"/>
          <a:stretch>
            <a:fillRect/>
          </a:stretch>
        </p:blipFill>
        <p:spPr>
          <a:xfrm>
            <a:off x="7330935" y="2581668"/>
            <a:ext cx="4129571" cy="2493950"/>
          </a:xfrm>
          <a:prstGeom prst="rect">
            <a:avLst/>
          </a:prstGeom>
        </p:spPr>
      </p:pic>
      <p:pic>
        <p:nvPicPr>
          <p:cNvPr id="24" name="Picture 23">
            <a:extLst>
              <a:ext uri="{FF2B5EF4-FFF2-40B4-BE49-F238E27FC236}">
                <a16:creationId xmlns:a16="http://schemas.microsoft.com/office/drawing/2014/main" id="{AD9836A7-A72C-4A5A-8C41-07F5A70BCA98}"/>
              </a:ext>
            </a:extLst>
          </p:cNvPr>
          <p:cNvPicPr>
            <a:picLocks noChangeAspect="1"/>
          </p:cNvPicPr>
          <p:nvPr/>
        </p:nvPicPr>
        <p:blipFill>
          <a:blip r:embed="rId4"/>
          <a:stretch>
            <a:fillRect/>
          </a:stretch>
        </p:blipFill>
        <p:spPr>
          <a:xfrm>
            <a:off x="724930" y="2557610"/>
            <a:ext cx="4226982" cy="2518008"/>
          </a:xfrm>
          <a:prstGeom prst="rect">
            <a:avLst/>
          </a:prstGeom>
        </p:spPr>
      </p:pic>
    </p:spTree>
    <p:extLst>
      <p:ext uri="{BB962C8B-B14F-4D97-AF65-F5344CB8AC3E}">
        <p14:creationId xmlns:p14="http://schemas.microsoft.com/office/powerpoint/2010/main" val="850954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Objects: Scaling)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C+1 to open the curtain door, C+2 to close the curtain.</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9.3: Curtain opened</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9.4: Curtain closed</a:t>
            </a:r>
          </a:p>
        </p:txBody>
      </p:sp>
      <p:pic>
        <p:nvPicPr>
          <p:cNvPr id="4" name="Picture 3">
            <a:extLst>
              <a:ext uri="{FF2B5EF4-FFF2-40B4-BE49-F238E27FC236}">
                <a16:creationId xmlns:a16="http://schemas.microsoft.com/office/drawing/2014/main" id="{A01A6290-9DA3-400B-8CB3-B57222671573}"/>
              </a:ext>
            </a:extLst>
          </p:cNvPr>
          <p:cNvPicPr>
            <a:picLocks noChangeAspect="1"/>
          </p:cNvPicPr>
          <p:nvPr/>
        </p:nvPicPr>
        <p:blipFill>
          <a:blip r:embed="rId3"/>
          <a:stretch>
            <a:fillRect/>
          </a:stretch>
        </p:blipFill>
        <p:spPr>
          <a:xfrm>
            <a:off x="731494" y="2553735"/>
            <a:ext cx="5630960" cy="1943985"/>
          </a:xfrm>
          <a:prstGeom prst="rect">
            <a:avLst/>
          </a:prstGeom>
        </p:spPr>
      </p:pic>
      <p:pic>
        <p:nvPicPr>
          <p:cNvPr id="8" name="Picture 7">
            <a:extLst>
              <a:ext uri="{FF2B5EF4-FFF2-40B4-BE49-F238E27FC236}">
                <a16:creationId xmlns:a16="http://schemas.microsoft.com/office/drawing/2014/main" id="{07CA27F4-2E32-459F-AD2F-3111B0C2E367}"/>
              </a:ext>
            </a:extLst>
          </p:cNvPr>
          <p:cNvPicPr>
            <a:picLocks noChangeAspect="1"/>
          </p:cNvPicPr>
          <p:nvPr/>
        </p:nvPicPr>
        <p:blipFill>
          <a:blip r:embed="rId4"/>
          <a:stretch>
            <a:fillRect/>
          </a:stretch>
        </p:blipFill>
        <p:spPr>
          <a:xfrm>
            <a:off x="5801376" y="3131633"/>
            <a:ext cx="5665694" cy="1943985"/>
          </a:xfrm>
          <a:prstGeom prst="rect">
            <a:avLst/>
          </a:prstGeom>
        </p:spPr>
      </p:pic>
    </p:spTree>
    <p:extLst>
      <p:ext uri="{BB962C8B-B14F-4D97-AF65-F5344CB8AC3E}">
        <p14:creationId xmlns:p14="http://schemas.microsoft.com/office/powerpoint/2010/main" val="1260043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11CE-BB50-B2B9-F3DA-619A7A9FAC99}"/>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Objectives</a:t>
            </a:r>
          </a:p>
        </p:txBody>
      </p:sp>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2130902"/>
            <a:ext cx="10469239" cy="3076291"/>
          </a:xfrm>
          <a:prstGeom prst="rect">
            <a:avLst/>
          </a:prstGeom>
        </p:spPr>
        <p:txBody>
          <a:bodyPr wrap="square" rtlCol="0">
            <a:spAutoFit/>
          </a:bodyPr>
          <a:lstStyle/>
          <a:p>
            <a:pPr marL="354330" indent="-342900" algn="just">
              <a:lnSpc>
                <a:spcPct val="200000"/>
              </a:lnSpc>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To gain proficiency in OpenGL 3.3 by designing a dynamic 3D scene inspired by the Hogwarts castle.</a:t>
            </a:r>
          </a:p>
          <a:p>
            <a:pPr marL="285750" indent="-274320" algn="just">
              <a:lnSpc>
                <a:spcPct val="200000"/>
              </a:lnSpc>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To develop and integrate various complex 3D shapes, such as cubes, spheres, half-spheres, triangles, trapeziums, pyramids, cylinders, and </a:t>
            </a:r>
            <a:r>
              <a:rPr lang="en-US" sz="2000" dirty="0" err="1">
                <a:latin typeface="Times New Roman" panose="02020603050405020304" pitchFamily="18" charset="0"/>
                <a:ea typeface="微软雅黑"/>
                <a:cs typeface="Times New Roman" panose="02020603050405020304" pitchFamily="18" charset="0"/>
              </a:rPr>
              <a:t>toruses</a:t>
            </a:r>
            <a:r>
              <a:rPr lang="en-US" sz="2000" dirty="0">
                <a:latin typeface="Times New Roman" panose="02020603050405020304" pitchFamily="18" charset="0"/>
                <a:ea typeface="微软雅黑"/>
                <a:cs typeface="Times New Roman" panose="02020603050405020304" pitchFamily="18" charset="0"/>
              </a:rPr>
              <a:t>, into the project.</a:t>
            </a:r>
          </a:p>
          <a:p>
            <a:pPr marL="285750" indent="-274320" algn="just">
              <a:lnSpc>
                <a:spcPct val="200000"/>
              </a:lnSpc>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To learn and implement Bezier curves to enhance the project. </a:t>
            </a: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Tree>
    <p:extLst>
      <p:ext uri="{BB962C8B-B14F-4D97-AF65-F5344CB8AC3E}">
        <p14:creationId xmlns:p14="http://schemas.microsoft.com/office/powerpoint/2010/main" val="1075607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8383FE7-F6A9-492F-9F7B-DB44537560EB}"/>
              </a:ext>
            </a:extLst>
          </p:cNvPr>
          <p:cNvPicPr>
            <a:picLocks noChangeAspect="1"/>
          </p:cNvPicPr>
          <p:nvPr/>
        </p:nvPicPr>
        <p:blipFill>
          <a:blip r:embed="rId2"/>
          <a:stretch>
            <a:fillRect/>
          </a:stretch>
        </p:blipFill>
        <p:spPr>
          <a:xfrm>
            <a:off x="9320726" y="2581668"/>
            <a:ext cx="2139780" cy="2493950"/>
          </a:xfrm>
          <a:prstGeom prst="rect">
            <a:avLst/>
          </a:prstGeom>
        </p:spPr>
      </p:pic>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3"/>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(Moving Objects: Scaling)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Press O+1 to open the lift door, the door will be closed automatically.</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pPr marL="0" indent="0">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9.5: Lift door opened</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marL="0" indent="0" algn="r">
              <a:lnSpc>
                <a:spcPct val="100000"/>
              </a:lnSpc>
              <a:spcBef>
                <a:spcPts val="0"/>
              </a:spcBef>
              <a:buFontTx/>
              <a:buNone/>
            </a:pPr>
            <a:r>
              <a:rPr lang="en-US" sz="2000" dirty="0">
                <a:latin typeface="Times New Roman" panose="02020603050405020304" pitchFamily="18" charset="0"/>
                <a:ea typeface="微软雅黑"/>
                <a:cs typeface="Times New Roman" panose="02020603050405020304" pitchFamily="18" charset="0"/>
              </a:rPr>
              <a:t>Fig 9.6: Lift door closed</a:t>
            </a:r>
          </a:p>
        </p:txBody>
      </p:sp>
      <p:pic>
        <p:nvPicPr>
          <p:cNvPr id="22" name="Picture 21">
            <a:extLst>
              <a:ext uri="{FF2B5EF4-FFF2-40B4-BE49-F238E27FC236}">
                <a16:creationId xmlns:a16="http://schemas.microsoft.com/office/drawing/2014/main" id="{E5F31971-5783-4248-88F7-9AFA335F20D8}"/>
              </a:ext>
            </a:extLst>
          </p:cNvPr>
          <p:cNvPicPr>
            <a:picLocks noChangeAspect="1"/>
          </p:cNvPicPr>
          <p:nvPr/>
        </p:nvPicPr>
        <p:blipFill>
          <a:blip r:embed="rId4"/>
          <a:stretch>
            <a:fillRect/>
          </a:stretch>
        </p:blipFill>
        <p:spPr>
          <a:xfrm>
            <a:off x="731494" y="2557610"/>
            <a:ext cx="1969846" cy="2518008"/>
          </a:xfrm>
          <a:prstGeom prst="rect">
            <a:avLst/>
          </a:prstGeom>
        </p:spPr>
      </p:pic>
    </p:spTree>
    <p:extLst>
      <p:ext uri="{BB962C8B-B14F-4D97-AF65-F5344CB8AC3E}">
        <p14:creationId xmlns:p14="http://schemas.microsoft.com/office/powerpoint/2010/main" val="3338288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08DB-D73A-47AC-75CA-EBAE5D3E9B96}"/>
              </a:ext>
            </a:extLst>
          </p:cNvPr>
          <p:cNvSpPr>
            <a:spLocks noGrp="1"/>
          </p:cNvSpPr>
          <p:nvPr>
            <p:ph type="title"/>
          </p:nvPr>
        </p:nvSpPr>
        <p:spPr>
          <a:xfrm>
            <a:off x="587829" y="136525"/>
            <a:ext cx="10515600" cy="815197"/>
          </a:xfrm>
        </p:spPr>
        <p:txBody>
          <a:bodyPr/>
          <a:lstStyle/>
          <a:p>
            <a:r>
              <a:rPr lang="en-US" dirty="0">
                <a:latin typeface="Times New Roman" panose="02020603050405020304" pitchFamily="18" charset="0"/>
                <a:cs typeface="Times New Roman" panose="02020603050405020304" pitchFamily="18" charset="0"/>
              </a:rPr>
              <a:t>Visual Representation of the Project</a:t>
            </a:r>
          </a:p>
        </p:txBody>
      </p:sp>
      <p:sp>
        <p:nvSpPr>
          <p:cNvPr id="4" name="Slide Number Placeholder 3">
            <a:extLst>
              <a:ext uri="{FF2B5EF4-FFF2-40B4-BE49-F238E27FC236}">
                <a16:creationId xmlns:a16="http://schemas.microsoft.com/office/drawing/2014/main" id="{AF2C29CF-C653-73E4-3BDF-1982AB428218}"/>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5" name="Date Placeholder 4">
            <a:extLst>
              <a:ext uri="{FF2B5EF4-FFF2-40B4-BE49-F238E27FC236}">
                <a16:creationId xmlns:a16="http://schemas.microsoft.com/office/drawing/2014/main" id="{E63810B7-2C24-F45F-95A0-ADFE9F33F5D5}"/>
              </a:ext>
            </a:extLst>
          </p:cNvPr>
          <p:cNvSpPr>
            <a:spLocks noGrp="1"/>
          </p:cNvSpPr>
          <p:nvPr>
            <p:ph type="dt" sz="half" idx="2"/>
          </p:nvPr>
        </p:nvSpPr>
        <p:spPr/>
        <p:txBody>
          <a:bodyPr/>
          <a:lstStyle/>
          <a:p>
            <a:fld id="{F4834374-7C32-4663-B0FB-FB16A00E21C6}" type="datetime4">
              <a:rPr lang="en-US" smtClean="0"/>
              <a:t>January 25, 2025</a:t>
            </a:fld>
            <a:endParaRPr lang="en-US"/>
          </a:p>
        </p:txBody>
      </p:sp>
      <p:pic>
        <p:nvPicPr>
          <p:cNvPr id="3" name="Screen Recording 2025-01-24 234453 (1)">
            <a:hlinkClick r:id="" action="ppaction://media"/>
            <a:extLst>
              <a:ext uri="{FF2B5EF4-FFF2-40B4-BE49-F238E27FC236}">
                <a16:creationId xmlns:a16="http://schemas.microsoft.com/office/drawing/2014/main" id="{C54C5C38-86E3-4EF8-ADC6-BA5B098E8A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7829" y="951722"/>
            <a:ext cx="11016342" cy="5201205"/>
          </a:xfrm>
          <a:prstGeom prst="rect">
            <a:avLst/>
          </a:prstGeom>
        </p:spPr>
      </p:pic>
    </p:spTree>
    <p:extLst>
      <p:ext uri="{BB962C8B-B14F-4D97-AF65-F5344CB8AC3E}">
        <p14:creationId xmlns:p14="http://schemas.microsoft.com/office/powerpoint/2010/main" val="282131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4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11CE-BB50-B2B9-F3DA-619A7A9FAC99}"/>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Conclusion</a:t>
            </a:r>
          </a:p>
        </p:txBody>
      </p:sp>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8" name="TextBox 7">
            <a:extLst>
              <a:ext uri="{FF2B5EF4-FFF2-40B4-BE49-F238E27FC236}">
                <a16:creationId xmlns:a16="http://schemas.microsoft.com/office/drawing/2014/main" id="{D8A400F1-AE19-4E2C-B6BE-C40BD0333AA5}"/>
              </a:ext>
            </a:extLst>
          </p:cNvPr>
          <p:cNvSpPr txBox="1"/>
          <p:nvPr/>
        </p:nvSpPr>
        <p:spPr>
          <a:xfrm>
            <a:off x="3048000" y="3244334"/>
            <a:ext cx="6096000" cy="369332"/>
          </a:xfrm>
          <a:prstGeom prst="rect">
            <a:avLst/>
          </a:prstGeom>
          <a:noFill/>
        </p:spPr>
        <p:txBody>
          <a:bodyPr wrap="square">
            <a:spAutoFit/>
          </a:bodyPr>
          <a:lstStyle/>
          <a:p>
            <a:endParaRPr lang="en-US" dirty="0"/>
          </a:p>
        </p:txBody>
      </p:sp>
      <p:sp>
        <p:nvSpPr>
          <p:cNvPr id="9" name="TextBox 8">
            <a:extLst>
              <a:ext uri="{FF2B5EF4-FFF2-40B4-BE49-F238E27FC236}">
                <a16:creationId xmlns:a16="http://schemas.microsoft.com/office/drawing/2014/main" id="{CBEA9A65-469C-49C2-9F76-B7DA9864AF2B}"/>
              </a:ext>
            </a:extLst>
          </p:cNvPr>
          <p:cNvSpPr txBox="1"/>
          <p:nvPr/>
        </p:nvSpPr>
        <p:spPr>
          <a:xfrm>
            <a:off x="724930" y="1767744"/>
            <a:ext cx="10515600" cy="3076291"/>
          </a:xfrm>
          <a:prstGeom prst="rect">
            <a:avLst/>
          </a:prstGeom>
          <a:noFill/>
        </p:spPr>
        <p:txBody>
          <a:bodyPr wrap="square">
            <a:spAutoFit/>
          </a:bodyPr>
          <a:lstStyle/>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OpenGL 3.3 is a very powerful graphics library. This project was built using only the basic structures. But using Blender or any other 3D modeling software it can improved.</a:t>
            </a:r>
          </a:p>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OpenGL 3.3 doesn’t provide any kind of physics engine. Even though in this project some physics has been implemented. But there are many physics libraries such as NVIDIA PhysX. Using them can be more interesting.</a:t>
            </a:r>
          </a:p>
        </p:txBody>
      </p:sp>
    </p:spTree>
    <p:extLst>
      <p:ext uri="{BB962C8B-B14F-4D97-AF65-F5344CB8AC3E}">
        <p14:creationId xmlns:p14="http://schemas.microsoft.com/office/powerpoint/2010/main" val="1591806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425484"/>
            <a:ext cx="10469239" cy="1970732"/>
          </a:xfrm>
          <a:prstGeom prst="rect">
            <a:avLst/>
          </a:prstGeom>
        </p:spPr>
        <p:txBody>
          <a:bodyPr wrap="square" rtlCol="0">
            <a:spAutoFit/>
          </a:bodyPr>
          <a:lstStyle/>
          <a:p>
            <a:pPr algn="ctr">
              <a:lnSpc>
                <a:spcPct val="200000"/>
              </a:lnSpc>
              <a:spcBef>
                <a:spcPts val="0"/>
              </a:spcBef>
            </a:pPr>
            <a:r>
              <a:rPr lang="en-US" sz="7200" dirty="0">
                <a:latin typeface="Times New Roman" panose="02020603050405020304" pitchFamily="18" charset="0"/>
                <a:ea typeface="微软雅黑"/>
                <a:cs typeface="Times New Roman" panose="02020603050405020304" pitchFamily="18" charset="0"/>
              </a:rPr>
              <a:t>THANK YOU</a:t>
            </a: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Tree>
    <p:extLst>
      <p:ext uri="{BB962C8B-B14F-4D97-AF65-F5344CB8AC3E}">
        <p14:creationId xmlns:p14="http://schemas.microsoft.com/office/powerpoint/2010/main" val="84430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11CE-BB50-B2B9-F3DA-619A7A9FAC99}"/>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4</a:t>
            </a:fld>
            <a:endParaRPr lang="en-US" altLang="zh-CN" dirty="0"/>
          </a:p>
        </p:txBody>
      </p:sp>
      <p:sp>
        <p:nvSpPr>
          <p:cNvPr id="6" name="TextBox 5">
            <a:extLst>
              <a:ext uri="{FF2B5EF4-FFF2-40B4-BE49-F238E27FC236}">
                <a16:creationId xmlns:a16="http://schemas.microsoft.com/office/drawing/2014/main" id="{C09AC4B4-ADDB-1E55-77B0-1EBD27FE0FF2}"/>
              </a:ext>
            </a:extLst>
          </p:cNvPr>
          <p:cNvSpPr txBox="1"/>
          <p:nvPr/>
        </p:nvSpPr>
        <p:spPr>
          <a:xfrm>
            <a:off x="724930" y="1869645"/>
            <a:ext cx="10469239" cy="614079"/>
          </a:xfrm>
          <a:prstGeom prst="rect">
            <a:avLst/>
          </a:prstGeom>
        </p:spPr>
        <p:txBody>
          <a:bodyPr wrap="square" rtlCol="0">
            <a:spAutoFit/>
          </a:bodyPr>
          <a:lstStyle/>
          <a:p>
            <a:pPr marL="285750" indent="-285750">
              <a:lnSpc>
                <a:spcPct val="200000"/>
              </a:lnSpc>
              <a:spcBef>
                <a:spcPts val="0"/>
              </a:spcBef>
              <a:buFont typeface="Wingdings" panose="05000000000000000000" pitchFamily="2" charset="2"/>
              <a:buChar char="q"/>
            </a:pPr>
            <a:endParaRPr lang="en-US" sz="2000" dirty="0">
              <a:latin typeface="Times New Roman" panose="02020603050405020304" pitchFamily="18" charset="0"/>
              <a:ea typeface="微软雅黑"/>
              <a:cs typeface="Times New Roman" panose="02020603050405020304" pitchFamily="18" charset="0"/>
            </a:endParaRPr>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8" name="TextBox 7">
            <a:extLst>
              <a:ext uri="{FF2B5EF4-FFF2-40B4-BE49-F238E27FC236}">
                <a16:creationId xmlns:a16="http://schemas.microsoft.com/office/drawing/2014/main" id="{EC9965E0-A545-4DF7-A3D0-D603044753D4}"/>
              </a:ext>
            </a:extLst>
          </p:cNvPr>
          <p:cNvSpPr txBox="1"/>
          <p:nvPr/>
        </p:nvSpPr>
        <p:spPr>
          <a:xfrm>
            <a:off x="724930" y="1667624"/>
            <a:ext cx="10742140" cy="3691844"/>
          </a:xfrm>
          <a:prstGeom prst="rect">
            <a:avLst/>
          </a:prstGeom>
          <a:noFill/>
        </p:spPr>
        <p:txBody>
          <a:bodyPr wrap="square">
            <a:spAutoFit/>
          </a:bodyPr>
          <a:lstStyle/>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A detailed cafeteria is created, incorporating various interior design elements using polygons, cones, and Bezier curves.</a:t>
            </a:r>
          </a:p>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Features a comfortable theater space equipped with sofas and a working ceiling fan for added realism.</a:t>
            </a:r>
          </a:p>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A compact kitchen area is designed as part of the project.</a:t>
            </a:r>
          </a:p>
          <a:p>
            <a:pPr marL="285750" indent="-285750" algn="just">
              <a:lnSpc>
                <a:spcPct val="2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A fully operational lift system is implemented to showcase dynamic functionality.</a:t>
            </a:r>
          </a:p>
        </p:txBody>
      </p:sp>
    </p:spTree>
    <p:extLst>
      <p:ext uri="{BB962C8B-B14F-4D97-AF65-F5344CB8AC3E}">
        <p14:creationId xmlns:p14="http://schemas.microsoft.com/office/powerpoint/2010/main" val="372191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(Views)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Front view and back view.</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r>
              <a:rPr lang="en-US" sz="2000" dirty="0">
                <a:latin typeface="Times New Roman" panose="02020603050405020304" pitchFamily="18" charset="0"/>
                <a:ea typeface="微软雅黑"/>
                <a:cs typeface="Times New Roman" panose="02020603050405020304" pitchFamily="18" charset="0"/>
              </a:rPr>
              <a:t>Fig 1.1: Front view</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algn="r"/>
            <a:r>
              <a:rPr lang="en-US" sz="2000" dirty="0">
                <a:latin typeface="Times New Roman" panose="02020603050405020304" pitchFamily="18" charset="0"/>
                <a:ea typeface="微软雅黑"/>
                <a:cs typeface="Times New Roman" panose="02020603050405020304" pitchFamily="18" charset="0"/>
              </a:rPr>
              <a:t>Fig 1.2: Back view</a:t>
            </a:r>
          </a:p>
        </p:txBody>
      </p:sp>
      <p:pic>
        <p:nvPicPr>
          <p:cNvPr id="6" name="Picture 5">
            <a:extLst>
              <a:ext uri="{FF2B5EF4-FFF2-40B4-BE49-F238E27FC236}">
                <a16:creationId xmlns:a16="http://schemas.microsoft.com/office/drawing/2014/main" id="{15E1BE79-7F14-4FA9-B9E5-0B58C8F575DA}"/>
              </a:ext>
            </a:extLst>
          </p:cNvPr>
          <p:cNvPicPr>
            <a:picLocks noChangeAspect="1"/>
          </p:cNvPicPr>
          <p:nvPr/>
        </p:nvPicPr>
        <p:blipFill>
          <a:blip r:embed="rId3"/>
          <a:stretch>
            <a:fillRect/>
          </a:stretch>
        </p:blipFill>
        <p:spPr>
          <a:xfrm>
            <a:off x="695633" y="2585298"/>
            <a:ext cx="5272836" cy="2488238"/>
          </a:xfrm>
          <a:prstGeom prst="rect">
            <a:avLst/>
          </a:prstGeom>
        </p:spPr>
      </p:pic>
      <p:pic>
        <p:nvPicPr>
          <p:cNvPr id="4" name="Picture 3">
            <a:extLst>
              <a:ext uri="{FF2B5EF4-FFF2-40B4-BE49-F238E27FC236}">
                <a16:creationId xmlns:a16="http://schemas.microsoft.com/office/drawing/2014/main" id="{907C08D3-8FCB-4E2A-9E3A-7406D78341D0}"/>
              </a:ext>
            </a:extLst>
          </p:cNvPr>
          <p:cNvPicPr>
            <a:picLocks noChangeAspect="1"/>
          </p:cNvPicPr>
          <p:nvPr/>
        </p:nvPicPr>
        <p:blipFill>
          <a:blip r:embed="rId4"/>
          <a:stretch>
            <a:fillRect/>
          </a:stretch>
        </p:blipFill>
        <p:spPr>
          <a:xfrm>
            <a:off x="6223533" y="2585298"/>
            <a:ext cx="5251000" cy="2488238"/>
          </a:xfrm>
          <a:prstGeom prst="rect">
            <a:avLst/>
          </a:prstGeom>
        </p:spPr>
      </p:pic>
    </p:spTree>
    <p:extLst>
      <p:ext uri="{BB962C8B-B14F-4D97-AF65-F5344CB8AC3E}">
        <p14:creationId xmlns:p14="http://schemas.microsoft.com/office/powerpoint/2010/main" val="2904246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(Views)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Left view and right view.</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r>
              <a:rPr lang="en-US" sz="2000" dirty="0">
                <a:latin typeface="Times New Roman" panose="02020603050405020304" pitchFamily="18" charset="0"/>
                <a:ea typeface="微软雅黑"/>
                <a:cs typeface="Times New Roman" panose="02020603050405020304" pitchFamily="18" charset="0"/>
              </a:rPr>
              <a:t>Fig 1.3: Left view</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algn="r"/>
            <a:r>
              <a:rPr lang="en-US" sz="2000" dirty="0">
                <a:latin typeface="Times New Roman" panose="02020603050405020304" pitchFamily="18" charset="0"/>
                <a:ea typeface="微软雅黑"/>
                <a:cs typeface="Times New Roman" panose="02020603050405020304" pitchFamily="18" charset="0"/>
              </a:rPr>
              <a:t>Fig 1.4: Right view</a:t>
            </a:r>
          </a:p>
        </p:txBody>
      </p:sp>
      <p:pic>
        <p:nvPicPr>
          <p:cNvPr id="8" name="Picture 7">
            <a:extLst>
              <a:ext uri="{FF2B5EF4-FFF2-40B4-BE49-F238E27FC236}">
                <a16:creationId xmlns:a16="http://schemas.microsoft.com/office/drawing/2014/main" id="{D001DAB2-9E9E-45CC-889A-197BEB2C6927}"/>
              </a:ext>
            </a:extLst>
          </p:cNvPr>
          <p:cNvPicPr>
            <a:picLocks noChangeAspect="1"/>
          </p:cNvPicPr>
          <p:nvPr/>
        </p:nvPicPr>
        <p:blipFill>
          <a:blip r:embed="rId3"/>
          <a:stretch>
            <a:fillRect/>
          </a:stretch>
        </p:blipFill>
        <p:spPr>
          <a:xfrm>
            <a:off x="695634" y="2585298"/>
            <a:ext cx="5276122" cy="2488238"/>
          </a:xfrm>
          <a:prstGeom prst="rect">
            <a:avLst/>
          </a:prstGeom>
        </p:spPr>
      </p:pic>
      <p:pic>
        <p:nvPicPr>
          <p:cNvPr id="10" name="Picture 9">
            <a:extLst>
              <a:ext uri="{FF2B5EF4-FFF2-40B4-BE49-F238E27FC236}">
                <a16:creationId xmlns:a16="http://schemas.microsoft.com/office/drawing/2014/main" id="{D21D1DBD-B950-49BD-9C6D-08DF44B23BC9}"/>
              </a:ext>
            </a:extLst>
          </p:cNvPr>
          <p:cNvPicPr>
            <a:picLocks noChangeAspect="1"/>
          </p:cNvPicPr>
          <p:nvPr/>
        </p:nvPicPr>
        <p:blipFill>
          <a:blip r:embed="rId4"/>
          <a:stretch>
            <a:fillRect/>
          </a:stretch>
        </p:blipFill>
        <p:spPr>
          <a:xfrm>
            <a:off x="6212715" y="2585298"/>
            <a:ext cx="5244843" cy="2488238"/>
          </a:xfrm>
          <a:prstGeom prst="rect">
            <a:avLst/>
          </a:prstGeom>
        </p:spPr>
      </p:pic>
    </p:spTree>
    <p:extLst>
      <p:ext uri="{BB962C8B-B14F-4D97-AF65-F5344CB8AC3E}">
        <p14:creationId xmlns:p14="http://schemas.microsoft.com/office/powerpoint/2010/main" val="239847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dirty="0"/>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(Views)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Top view and bottom view.</a:t>
            </a:r>
          </a:p>
        </p:txBody>
      </p:sp>
      <p:sp>
        <p:nvSpPr>
          <p:cNvPr id="19" name="TextBox 18">
            <a:extLst>
              <a:ext uri="{FF2B5EF4-FFF2-40B4-BE49-F238E27FC236}">
                <a16:creationId xmlns:a16="http://schemas.microsoft.com/office/drawing/2014/main" id="{D996A831-636B-43A7-9F61-3551E55D3322}"/>
              </a:ext>
            </a:extLst>
          </p:cNvPr>
          <p:cNvSpPr txBox="1"/>
          <p:nvPr/>
        </p:nvSpPr>
        <p:spPr>
          <a:xfrm>
            <a:off x="724930" y="5562382"/>
            <a:ext cx="5307449" cy="400110"/>
          </a:xfrm>
          <a:prstGeom prst="rect">
            <a:avLst/>
          </a:prstGeom>
        </p:spPr>
        <p:txBody>
          <a:bodyPr wrap="square" rtlCol="0">
            <a:spAutoFit/>
          </a:bodyPr>
          <a:lstStyle/>
          <a:p>
            <a:r>
              <a:rPr lang="en-US" sz="2000" dirty="0">
                <a:latin typeface="Times New Roman" panose="02020603050405020304" pitchFamily="18" charset="0"/>
                <a:ea typeface="微软雅黑"/>
                <a:cs typeface="Times New Roman" panose="02020603050405020304" pitchFamily="18" charset="0"/>
              </a:rPr>
              <a:t>Fig 1.5: Top view</a:t>
            </a:r>
          </a:p>
        </p:txBody>
      </p:sp>
      <p:sp>
        <p:nvSpPr>
          <p:cNvPr id="20" name="TextBox 19">
            <a:extLst>
              <a:ext uri="{FF2B5EF4-FFF2-40B4-BE49-F238E27FC236}">
                <a16:creationId xmlns:a16="http://schemas.microsoft.com/office/drawing/2014/main" id="{469141E0-B166-473A-8334-C59B8B1DB004}"/>
              </a:ext>
            </a:extLst>
          </p:cNvPr>
          <p:cNvSpPr txBox="1"/>
          <p:nvPr/>
        </p:nvSpPr>
        <p:spPr>
          <a:xfrm>
            <a:off x="6188918" y="5562382"/>
            <a:ext cx="5307449" cy="400110"/>
          </a:xfrm>
          <a:prstGeom prst="rect">
            <a:avLst/>
          </a:prstGeom>
        </p:spPr>
        <p:txBody>
          <a:bodyPr wrap="square" rtlCol="0">
            <a:spAutoFit/>
          </a:bodyPr>
          <a:lstStyle/>
          <a:p>
            <a:pPr algn="r"/>
            <a:r>
              <a:rPr lang="en-US" sz="2000" dirty="0">
                <a:latin typeface="Times New Roman" panose="02020603050405020304" pitchFamily="18" charset="0"/>
                <a:ea typeface="微软雅黑"/>
                <a:cs typeface="Times New Roman" panose="02020603050405020304" pitchFamily="18" charset="0"/>
              </a:rPr>
              <a:t>Fig 1.6: Bottom view</a:t>
            </a:r>
          </a:p>
        </p:txBody>
      </p:sp>
      <p:pic>
        <p:nvPicPr>
          <p:cNvPr id="4" name="Picture 3">
            <a:extLst>
              <a:ext uri="{FF2B5EF4-FFF2-40B4-BE49-F238E27FC236}">
                <a16:creationId xmlns:a16="http://schemas.microsoft.com/office/drawing/2014/main" id="{FADB7FFE-5EC9-4A87-BCE1-D5595EA6E853}"/>
              </a:ext>
            </a:extLst>
          </p:cNvPr>
          <p:cNvPicPr>
            <a:picLocks noChangeAspect="1"/>
          </p:cNvPicPr>
          <p:nvPr/>
        </p:nvPicPr>
        <p:blipFill>
          <a:blip r:embed="rId3"/>
          <a:stretch>
            <a:fillRect/>
          </a:stretch>
        </p:blipFill>
        <p:spPr>
          <a:xfrm>
            <a:off x="695633" y="2585298"/>
            <a:ext cx="5281996" cy="2488238"/>
          </a:xfrm>
          <a:prstGeom prst="rect">
            <a:avLst/>
          </a:prstGeom>
        </p:spPr>
      </p:pic>
      <p:pic>
        <p:nvPicPr>
          <p:cNvPr id="9" name="Picture 8">
            <a:extLst>
              <a:ext uri="{FF2B5EF4-FFF2-40B4-BE49-F238E27FC236}">
                <a16:creationId xmlns:a16="http://schemas.microsoft.com/office/drawing/2014/main" id="{D073E120-B605-4711-AD41-EF095781DF33}"/>
              </a:ext>
            </a:extLst>
          </p:cNvPr>
          <p:cNvPicPr>
            <a:picLocks noChangeAspect="1"/>
          </p:cNvPicPr>
          <p:nvPr/>
        </p:nvPicPr>
        <p:blipFill>
          <a:blip r:embed="rId4"/>
          <a:stretch>
            <a:fillRect/>
          </a:stretch>
        </p:blipFill>
        <p:spPr>
          <a:xfrm>
            <a:off x="6180372" y="2585298"/>
            <a:ext cx="5277186" cy="2488238"/>
          </a:xfrm>
          <a:prstGeom prst="rect">
            <a:avLst/>
          </a:prstGeom>
        </p:spPr>
      </p:pic>
    </p:spTree>
    <p:extLst>
      <p:ext uri="{BB962C8B-B14F-4D97-AF65-F5344CB8AC3E}">
        <p14:creationId xmlns:p14="http://schemas.microsoft.com/office/powerpoint/2010/main" val="501684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(Spots)</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Cafeteria and kitchen view.</a:t>
            </a:r>
          </a:p>
        </p:txBody>
      </p:sp>
      <p:pic>
        <p:nvPicPr>
          <p:cNvPr id="11" name="Picture 10">
            <a:extLst>
              <a:ext uri="{FF2B5EF4-FFF2-40B4-BE49-F238E27FC236}">
                <a16:creationId xmlns:a16="http://schemas.microsoft.com/office/drawing/2014/main" id="{B3F99796-AA7A-456C-8012-583D3A5D5FF3}"/>
              </a:ext>
            </a:extLst>
          </p:cNvPr>
          <p:cNvPicPr>
            <a:picLocks noChangeAspect="1"/>
          </p:cNvPicPr>
          <p:nvPr/>
        </p:nvPicPr>
        <p:blipFill>
          <a:blip r:embed="rId3"/>
          <a:stretch>
            <a:fillRect/>
          </a:stretch>
        </p:blipFill>
        <p:spPr>
          <a:xfrm>
            <a:off x="1529353" y="2581043"/>
            <a:ext cx="9022108" cy="2494615"/>
          </a:xfrm>
          <a:prstGeom prst="rect">
            <a:avLst/>
          </a:prstGeom>
        </p:spPr>
      </p:pic>
      <p:sp>
        <p:nvSpPr>
          <p:cNvPr id="13" name="TextBox 12">
            <a:extLst>
              <a:ext uri="{FF2B5EF4-FFF2-40B4-BE49-F238E27FC236}">
                <a16:creationId xmlns:a16="http://schemas.microsoft.com/office/drawing/2014/main" id="{09B54668-C923-4CAD-AC32-83915E8CCB0B}"/>
              </a:ext>
            </a:extLst>
          </p:cNvPr>
          <p:cNvSpPr txBox="1"/>
          <p:nvPr/>
        </p:nvSpPr>
        <p:spPr>
          <a:xfrm>
            <a:off x="724930" y="5562382"/>
            <a:ext cx="10771435" cy="400110"/>
          </a:xfrm>
          <a:prstGeom prst="rect">
            <a:avLst/>
          </a:prstGeom>
        </p:spPr>
        <p:txBody>
          <a:bodyPr wrap="square" rtlCol="0">
            <a:spAutoFit/>
          </a:bodyPr>
          <a:lstStyle/>
          <a:p>
            <a:pPr algn="ctr"/>
            <a:r>
              <a:rPr lang="en-US" sz="2000" dirty="0">
                <a:latin typeface="Times New Roman" panose="02020603050405020304" pitchFamily="18" charset="0"/>
                <a:ea typeface="微软雅黑"/>
                <a:cs typeface="Times New Roman" panose="02020603050405020304" pitchFamily="18" charset="0"/>
              </a:rPr>
              <a:t>Fig 2.1: Cafeteria and kitchen</a:t>
            </a:r>
          </a:p>
        </p:txBody>
      </p:sp>
    </p:spTree>
    <p:extLst>
      <p:ext uri="{BB962C8B-B14F-4D97-AF65-F5344CB8AC3E}">
        <p14:creationId xmlns:p14="http://schemas.microsoft.com/office/powerpoint/2010/main" val="149032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4931DEE-F5E5-890F-8DBE-B221264C818E}"/>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3" name="Date Placeholder 1">
            <a:extLst>
              <a:ext uri="{FF2B5EF4-FFF2-40B4-BE49-F238E27FC236}">
                <a16:creationId xmlns:a16="http://schemas.microsoft.com/office/drawing/2014/main" id="{EBF1F4AE-A71B-113C-D5DC-5B0BC2D6B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3C25C-D3C5-4D7E-BE1A-3BC0032E536A}" type="datetime4">
              <a:rPr lang="en-US" smtClean="0"/>
              <a:t>January 25, 2025</a:t>
            </a:fld>
            <a:endParaRPr lang="en-US"/>
          </a:p>
        </p:txBody>
      </p:sp>
      <p:pic>
        <p:nvPicPr>
          <p:cNvPr id="7" name="Picture 6">
            <a:extLst>
              <a:ext uri="{FF2B5EF4-FFF2-40B4-BE49-F238E27FC236}">
                <a16:creationId xmlns:a16="http://schemas.microsoft.com/office/drawing/2014/main" id="{1C4EE9C4-99AB-BBB4-BA01-52D0E3682356}"/>
              </a:ext>
            </a:extLst>
          </p:cNvPr>
          <p:cNvPicPr>
            <a:picLocks noChangeAspect="1"/>
          </p:cNvPicPr>
          <p:nvPr/>
        </p:nvPicPr>
        <p:blipFill>
          <a:blip r:embed="rId2"/>
          <a:stretch>
            <a:fillRect/>
          </a:stretch>
        </p:blipFill>
        <p:spPr>
          <a:xfrm>
            <a:off x="10734740" y="509838"/>
            <a:ext cx="918858" cy="843929"/>
          </a:xfrm>
          <a:prstGeom prst="rect">
            <a:avLst/>
          </a:prstGeom>
        </p:spPr>
      </p:pic>
      <p:sp>
        <p:nvSpPr>
          <p:cNvPr id="17" name="Title 1">
            <a:extLst>
              <a:ext uri="{FF2B5EF4-FFF2-40B4-BE49-F238E27FC236}">
                <a16:creationId xmlns:a16="http://schemas.microsoft.com/office/drawing/2014/main" id="{53088016-6C7C-4344-A169-A91DD7919D8B}"/>
              </a:ext>
            </a:extLst>
          </p:cNvPr>
          <p:cNvSpPr>
            <a:spLocks noGrp="1"/>
          </p:cNvSpPr>
          <p:nvPr>
            <p:ph type="title"/>
          </p:nvPr>
        </p:nvSpPr>
        <p:spPr>
          <a:xfrm>
            <a:off x="724930" y="509838"/>
            <a:ext cx="10515600" cy="1115434"/>
          </a:xfrm>
        </p:spPr>
        <p:txBody>
          <a:bodyPr/>
          <a:lstStyle/>
          <a:p>
            <a:r>
              <a:rPr lang="en-US" dirty="0">
                <a:solidFill>
                  <a:schemeClr val="tx1"/>
                </a:solidFill>
                <a:latin typeface="Times New Roman" panose="02020603050405020304" pitchFamily="18" charset="0"/>
                <a:cs typeface="Times New Roman" panose="02020603050405020304" pitchFamily="18" charset="0"/>
              </a:rPr>
              <a:t>Features (Spots) Cont’d</a:t>
            </a:r>
          </a:p>
        </p:txBody>
      </p:sp>
      <p:sp>
        <p:nvSpPr>
          <p:cNvPr id="15" name="TextBox 14">
            <a:extLst>
              <a:ext uri="{FF2B5EF4-FFF2-40B4-BE49-F238E27FC236}">
                <a16:creationId xmlns:a16="http://schemas.microsoft.com/office/drawing/2014/main" id="{575D4195-9A61-42C3-876C-F8F20B630F7A}"/>
              </a:ext>
            </a:extLst>
          </p:cNvPr>
          <p:cNvSpPr txBox="1"/>
          <p:nvPr/>
        </p:nvSpPr>
        <p:spPr>
          <a:xfrm>
            <a:off x="648312" y="1845849"/>
            <a:ext cx="10771435" cy="400110"/>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q"/>
            </a:pPr>
            <a:r>
              <a:rPr lang="en-US" sz="2000" dirty="0">
                <a:latin typeface="Times New Roman" panose="02020603050405020304" pitchFamily="18" charset="0"/>
                <a:ea typeface="微软雅黑"/>
                <a:cs typeface="Times New Roman" panose="02020603050405020304" pitchFamily="18" charset="0"/>
              </a:rPr>
              <a:t>Theater view.</a:t>
            </a:r>
          </a:p>
        </p:txBody>
      </p:sp>
      <p:sp>
        <p:nvSpPr>
          <p:cNvPr id="13" name="TextBox 12">
            <a:extLst>
              <a:ext uri="{FF2B5EF4-FFF2-40B4-BE49-F238E27FC236}">
                <a16:creationId xmlns:a16="http://schemas.microsoft.com/office/drawing/2014/main" id="{09B54668-C923-4CAD-AC32-83915E8CCB0B}"/>
              </a:ext>
            </a:extLst>
          </p:cNvPr>
          <p:cNvSpPr txBox="1"/>
          <p:nvPr/>
        </p:nvSpPr>
        <p:spPr>
          <a:xfrm>
            <a:off x="724930" y="5562382"/>
            <a:ext cx="10771435" cy="400110"/>
          </a:xfrm>
          <a:prstGeom prst="rect">
            <a:avLst/>
          </a:prstGeom>
        </p:spPr>
        <p:txBody>
          <a:bodyPr wrap="square" rtlCol="0">
            <a:spAutoFit/>
          </a:bodyPr>
          <a:lstStyle/>
          <a:p>
            <a:pPr algn="ctr"/>
            <a:r>
              <a:rPr lang="en-US" sz="2000" dirty="0">
                <a:latin typeface="Times New Roman" panose="02020603050405020304" pitchFamily="18" charset="0"/>
                <a:ea typeface="微软雅黑"/>
                <a:cs typeface="Times New Roman" panose="02020603050405020304" pitchFamily="18" charset="0"/>
              </a:rPr>
              <a:t>Fig 2.2: Theater</a:t>
            </a:r>
          </a:p>
        </p:txBody>
      </p:sp>
      <p:pic>
        <p:nvPicPr>
          <p:cNvPr id="4" name="Picture 3">
            <a:extLst>
              <a:ext uri="{FF2B5EF4-FFF2-40B4-BE49-F238E27FC236}">
                <a16:creationId xmlns:a16="http://schemas.microsoft.com/office/drawing/2014/main" id="{7308A08E-1678-458A-ADF9-3B470A37F1FD}"/>
              </a:ext>
            </a:extLst>
          </p:cNvPr>
          <p:cNvPicPr>
            <a:picLocks noChangeAspect="1"/>
          </p:cNvPicPr>
          <p:nvPr/>
        </p:nvPicPr>
        <p:blipFill>
          <a:blip r:embed="rId3"/>
          <a:stretch>
            <a:fillRect/>
          </a:stretch>
        </p:blipFill>
        <p:spPr>
          <a:xfrm>
            <a:off x="2398934" y="2581043"/>
            <a:ext cx="7220200" cy="2477360"/>
          </a:xfrm>
          <a:prstGeom prst="rect">
            <a:avLst/>
          </a:prstGeom>
        </p:spPr>
      </p:pic>
    </p:spTree>
    <p:extLst>
      <p:ext uri="{BB962C8B-B14F-4D97-AF65-F5344CB8AC3E}">
        <p14:creationId xmlns:p14="http://schemas.microsoft.com/office/powerpoint/2010/main" val="3175699324"/>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1877</TotalTime>
  <Words>1103</Words>
  <Application>Microsoft Office PowerPoint</Application>
  <PresentationFormat>Widescreen</PresentationFormat>
  <Paragraphs>189</Paragraphs>
  <Slides>33</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等线</vt:lpstr>
      <vt:lpstr>Abadi</vt:lpstr>
      <vt:lpstr>Arial</vt:lpstr>
      <vt:lpstr>Calibri</vt:lpstr>
      <vt:lpstr>Posterama Text Black</vt:lpstr>
      <vt:lpstr>Posterama Text SemiBold</vt:lpstr>
      <vt:lpstr>Times New Roman</vt:lpstr>
      <vt:lpstr>Wingdings</vt:lpstr>
      <vt:lpstr>Office 主题​​</vt:lpstr>
      <vt:lpstr>Khulna University of Engineering &amp; Technology</vt:lpstr>
      <vt:lpstr>Outline</vt:lpstr>
      <vt:lpstr>Objectives</vt:lpstr>
      <vt:lpstr>Introduction</vt:lpstr>
      <vt:lpstr>Features (Views)</vt:lpstr>
      <vt:lpstr>Features (Views) Cont’d</vt:lpstr>
      <vt:lpstr>Features (Views) Cont’d</vt:lpstr>
      <vt:lpstr>Features (Spots)</vt:lpstr>
      <vt:lpstr>Features (Spots) Cont’d</vt:lpstr>
      <vt:lpstr>Features (Daylights)</vt:lpstr>
      <vt:lpstr>Features (Daylights) Cont’d</vt:lpstr>
      <vt:lpstr>Features (Daylights) Cont’d</vt:lpstr>
      <vt:lpstr>Features (Lighting)</vt:lpstr>
      <vt:lpstr>Features (Lighting) Cont’d</vt:lpstr>
      <vt:lpstr>Features (Lighting) Cont’d</vt:lpstr>
      <vt:lpstr>Features (Lighting) Cont’d</vt:lpstr>
      <vt:lpstr>Features (Objects)</vt:lpstr>
      <vt:lpstr>Features (Objects) Cont’d</vt:lpstr>
      <vt:lpstr>Features (Objects) Cont’d</vt:lpstr>
      <vt:lpstr>Features (Objects) Cont’d</vt:lpstr>
      <vt:lpstr>Features (Objects) Cont’d</vt:lpstr>
      <vt:lpstr>Features (Objects) Cont’d</vt:lpstr>
      <vt:lpstr>Features (Light Objects)</vt:lpstr>
      <vt:lpstr>Features (Light Objects) Cont’d</vt:lpstr>
      <vt:lpstr>Features (Light Objects) Cont’d</vt:lpstr>
      <vt:lpstr>Features (Moving Object: Translation)</vt:lpstr>
      <vt:lpstr>Features (Moving Object: Rotation)</vt:lpstr>
      <vt:lpstr>Features (Moving Objects: Scaling)</vt:lpstr>
      <vt:lpstr>Features (Moving Objects: Scaling) Cont’d</vt:lpstr>
      <vt:lpstr>Features (Moving Objects: Scaling) Cont’d</vt:lpstr>
      <vt:lpstr>Visual Representation of the Project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Khulna University of Engineering &amp; Technology</dc:title>
  <dc:creator>Rupok Hasan</dc:creator>
  <cp:lastModifiedBy>Israt Tasnim Esha</cp:lastModifiedBy>
  <cp:revision>82</cp:revision>
  <dcterms:created xsi:type="dcterms:W3CDTF">2023-05-04T21:25:53Z</dcterms:created>
  <dcterms:modified xsi:type="dcterms:W3CDTF">2025-01-24T21:19:32Z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